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4.xml" ContentType="application/vnd.openxmlformats-officedocument.theme+xml"/>
  <Override PartName="/ppt/slideLayouts/slideLayout32.xml" ContentType="application/vnd.openxmlformats-officedocument.presentationml.slideLayout+xml"/>
  <Override PartName="/ppt/theme/theme5.xml" ContentType="application/vnd.openxmlformats-officedocument.theme+xml"/>
  <Override PartName="/ppt/slideLayouts/slideLayout33.xml" ContentType="application/vnd.openxmlformats-officedocument.presentationml.slideLayout+xml"/>
  <Override PartName="/ppt/theme/theme6.xml" ContentType="application/vnd.openxmlformats-officedocument.theme+xml"/>
  <Override PartName="/ppt/slideLayouts/slideLayout34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8" r:id="rId1"/>
    <p:sldMasterId id="2147483905" r:id="rId2"/>
    <p:sldMasterId id="2147483955" r:id="rId3"/>
    <p:sldMasterId id="2147483939" r:id="rId4"/>
    <p:sldMasterId id="2147483948" r:id="rId5"/>
    <p:sldMasterId id="2147483950" r:id="rId6"/>
    <p:sldMasterId id="2147483683" r:id="rId7"/>
  </p:sldMasterIdLst>
  <p:notesMasterIdLst>
    <p:notesMasterId r:id="rId52"/>
  </p:notesMasterIdLst>
  <p:handoutMasterIdLst>
    <p:handoutMasterId r:id="rId53"/>
  </p:handoutMasterIdLst>
  <p:sldIdLst>
    <p:sldId id="603" r:id="rId8"/>
    <p:sldId id="2356" r:id="rId9"/>
    <p:sldId id="2340" r:id="rId10"/>
    <p:sldId id="739" r:id="rId11"/>
    <p:sldId id="2413" r:id="rId12"/>
    <p:sldId id="2385" r:id="rId13"/>
    <p:sldId id="1795" r:id="rId14"/>
    <p:sldId id="1796" r:id="rId15"/>
    <p:sldId id="1827" r:id="rId16"/>
    <p:sldId id="1828" r:id="rId17"/>
    <p:sldId id="2410" r:id="rId18"/>
    <p:sldId id="2407" r:id="rId19"/>
    <p:sldId id="1799" r:id="rId20"/>
    <p:sldId id="1800" r:id="rId21"/>
    <p:sldId id="2408" r:id="rId22"/>
    <p:sldId id="1780" r:id="rId23"/>
    <p:sldId id="1781" r:id="rId24"/>
    <p:sldId id="1782" r:id="rId25"/>
    <p:sldId id="1801" r:id="rId26"/>
    <p:sldId id="1802" r:id="rId27"/>
    <p:sldId id="1803" r:id="rId28"/>
    <p:sldId id="1804" r:id="rId29"/>
    <p:sldId id="1797" r:id="rId30"/>
    <p:sldId id="2409" r:id="rId31"/>
    <p:sldId id="2411" r:id="rId32"/>
    <p:sldId id="2412" r:id="rId33"/>
    <p:sldId id="1783" r:id="rId34"/>
    <p:sldId id="1785" r:id="rId35"/>
    <p:sldId id="1786" r:id="rId36"/>
    <p:sldId id="1787" r:id="rId37"/>
    <p:sldId id="1789" r:id="rId38"/>
    <p:sldId id="1791" r:id="rId39"/>
    <p:sldId id="1805" r:id="rId40"/>
    <p:sldId id="1806" r:id="rId41"/>
    <p:sldId id="1807" r:id="rId42"/>
    <p:sldId id="1792" r:id="rId43"/>
    <p:sldId id="1793" r:id="rId44"/>
    <p:sldId id="1794" r:id="rId45"/>
    <p:sldId id="1790" r:id="rId46"/>
    <p:sldId id="2406" r:id="rId47"/>
    <p:sldId id="2362" r:id="rId48"/>
    <p:sldId id="741" r:id="rId49"/>
    <p:sldId id="2405" r:id="rId50"/>
    <p:sldId id="582" r:id="rId51"/>
  </p:sldIdLst>
  <p:sldSz cx="12196763" cy="6858000"/>
  <p:notesSz cx="6858000" cy="9144000"/>
  <p:defaultTextStyle>
    <a:defPPr>
      <a:defRPr lang="en-US"/>
    </a:defPPr>
    <a:lvl1pPr marL="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4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7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71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957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196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43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67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913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221815"/>
    <a:srgbClr val="1D1D1A"/>
    <a:srgbClr val="91A2BF"/>
    <a:srgbClr val="66BA36"/>
    <a:srgbClr val="595757"/>
    <a:srgbClr val="E4EBEA"/>
    <a:srgbClr val="C00000"/>
    <a:srgbClr val="FFFF00"/>
    <a:srgbClr val="FFFFFF"/>
    <a:srgbClr val="E900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799B23B-EC83-4686-B30A-512413B5E67A}" styleName="浅色样式 3 - 强调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683" autoAdjust="0"/>
    <p:restoredTop sz="96291" autoAdjust="0"/>
  </p:normalViewPr>
  <p:slideViewPr>
    <p:cSldViewPr snapToGrid="0" snapToObjects="1">
      <p:cViewPr varScale="1">
        <p:scale>
          <a:sx n="122" d="100"/>
          <a:sy n="122" d="100"/>
        </p:scale>
        <p:origin x="272" y="2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3104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slide" Target="slides/slide32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slide" Target="slides/slide35.xml"/><Relationship Id="rId47" Type="http://schemas.openxmlformats.org/officeDocument/2006/relationships/slide" Target="slides/slide40.xml"/><Relationship Id="rId50" Type="http://schemas.openxmlformats.org/officeDocument/2006/relationships/slide" Target="slides/slide43.xml"/><Relationship Id="rId55" Type="http://schemas.openxmlformats.org/officeDocument/2006/relationships/viewProps" Target="viewProp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53" Type="http://schemas.openxmlformats.org/officeDocument/2006/relationships/handoutMaster" Target="handoutMasters/handoutMaster1.xml"/><Relationship Id="rId5" Type="http://schemas.openxmlformats.org/officeDocument/2006/relationships/slideMaster" Target="slideMasters/slideMaster5.xml"/><Relationship Id="rId19" Type="http://schemas.openxmlformats.org/officeDocument/2006/relationships/slide" Target="slides/slide12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slide" Target="slides/slide41.xml"/><Relationship Id="rId56" Type="http://schemas.openxmlformats.org/officeDocument/2006/relationships/theme" Target="theme/theme1.xml"/><Relationship Id="rId8" Type="http://schemas.openxmlformats.org/officeDocument/2006/relationships/slide" Target="slides/slide1.xml"/><Relationship Id="rId51" Type="http://schemas.openxmlformats.org/officeDocument/2006/relationships/slide" Target="slides/slide44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slide" Target="slides/slide39.xml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slide" Target="slides/slide42.xml"/><Relationship Id="rId57" Type="http://schemas.openxmlformats.org/officeDocument/2006/relationships/tableStyles" Target="tableStyles.xml"/><Relationship Id="rId10" Type="http://schemas.openxmlformats.org/officeDocument/2006/relationships/slide" Target="slides/slide3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CC198DB-AFBD-584A-8986-364FF2B03F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01315C-523F-A043-8029-B992149712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CF71B8-DF2A-2E41-BE66-2E18A767DA8A}" type="datetimeFigureOut">
              <a:rPr lang="en-US" smtClean="0"/>
              <a:t>10/16/23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601424-70F4-1643-8E3A-557A0258D6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5BF48A-FF5C-8145-95A7-EE66A87C73D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5F0CC5-85BE-A64A-BD47-54C66F7E9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0952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D60A27-BF12-6744-9E93-932A0E34D8BB}" type="datetimeFigureOut">
              <a:rPr lang="en-US" smtClean="0"/>
              <a:t>10/16/23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7326F3-4732-B74B-9C70-D0992466E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632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5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304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957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60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826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913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566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721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1611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190CEF9-362C-4F6D-B9B0-1E4FED2139D6}" type="datetime8">
              <a:rPr lang="en-US" smtClean="0"/>
              <a:t>10/16/23 1:46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92316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190CEF9-362C-4F6D-B9B0-1E4FED2139D6}" type="datetime8">
              <a:rPr lang="en-US" smtClean="0"/>
              <a:t>10/16/23 1:46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71333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C:\Users\z00205060\Desktop\CP项目\规范类文件\新建文件夹\巴展视觉物料规范-18.jpg">
            <a:extLst>
              <a:ext uri="{FF2B5EF4-FFF2-40B4-BE49-F238E27FC236}">
                <a16:creationId xmlns:a16="http://schemas.microsoft.com/office/drawing/2014/main" id="{60D4CF4B-3D9D-564E-9AB4-9D3074BC013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9893" y="32809"/>
            <a:ext cx="12196763" cy="6856951"/>
          </a:xfrm>
          <a:prstGeom prst="rect">
            <a:avLst/>
          </a:prstGeom>
          <a:noFill/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FC97DCE-0896-AD42-9AE0-7F25594CD24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rgbClr val="374154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41B8501-68C3-364E-8EDD-CD53B0A6B55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1D1D1A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1816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E415327-0213-194E-B61D-B6ACD3178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F51793D-2582-2644-B9F5-2A41076AAC3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257300"/>
            <a:ext cx="10963473" cy="509778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0393579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E415327-0213-194E-B61D-B6ACD3178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F51793D-2582-2644-B9F5-2A41076AAC3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471818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95400"/>
            <a:ext cx="11161240" cy="5085928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849391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39072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5" y="620688"/>
            <a:ext cx="10963473" cy="589190"/>
          </a:xfrm>
          <a:prstGeom prst="rect">
            <a:avLst/>
          </a:prstGeom>
        </p:spPr>
        <p:txBody>
          <a:bodyPr/>
          <a:lstStyle>
            <a:lvl1pPr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5" y="1412776"/>
            <a:ext cx="10963473" cy="4608512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8882783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 advClick="0">
        <p159:morph option="byObject"/>
      </p:transition>
    </mc:Choice>
    <mc:Fallback xmlns="">
      <p:transition advClick="0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1191" y="240462"/>
            <a:ext cx="10503794" cy="783197"/>
          </a:xfrm>
          <a:prstGeom prst="rect">
            <a:avLst/>
          </a:prstGeom>
        </p:spPr>
        <p:txBody>
          <a:bodyPr anchor="ctr"/>
          <a:lstStyle>
            <a:lvl1pPr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7016421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548680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5" y="1495552"/>
            <a:ext cx="5290949" cy="452573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2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2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2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5" name="内容占位符 2"/>
          <p:cNvSpPr>
            <a:spLocks noGrp="1"/>
          </p:cNvSpPr>
          <p:nvPr>
            <p:ph sz="half" idx="10"/>
          </p:nvPr>
        </p:nvSpPr>
        <p:spPr>
          <a:xfrm>
            <a:off x="6296160" y="1495552"/>
            <a:ext cx="5290949" cy="452573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2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rgbClr val="374154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76096" indent="-236990">
              <a:lnSpc>
                <a:spcPct val="12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33696" indent="-236990">
              <a:lnSpc>
                <a:spcPct val="12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599">
                <a:solidFill>
                  <a:srgbClr val="374154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228147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63546"/>
            <a:ext cx="10731329" cy="589190"/>
          </a:xfrm>
          <a:prstGeom prst="rect">
            <a:avLst/>
          </a:prstGeom>
        </p:spPr>
        <p:txBody>
          <a:bodyPr/>
          <a:lstStyle>
            <a:lvl1pPr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5" y="1484784"/>
            <a:ext cx="10731328" cy="452573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656791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8000"/>
    </mc:Choice>
    <mc:Fallback xmlns="">
      <p:transition advClick="0" advTm="8000"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447027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5" y="1306286"/>
            <a:ext cx="5290949" cy="4931228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5" name="内容占位符 2"/>
          <p:cNvSpPr>
            <a:spLocks noGrp="1"/>
          </p:cNvSpPr>
          <p:nvPr>
            <p:ph sz="half" idx="10"/>
          </p:nvPr>
        </p:nvSpPr>
        <p:spPr>
          <a:xfrm>
            <a:off x="6296160" y="1306286"/>
            <a:ext cx="5290949" cy="4931228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985665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1395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283443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81757" y="1306285"/>
            <a:ext cx="11161240" cy="4985657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54304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4822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251857"/>
            <a:ext cx="10963473" cy="5103223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922801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4158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4235280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8141950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1.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4721326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思考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20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24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285E641-72A7-364D-AE4C-713FCA53F20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03900" y="3611316"/>
            <a:ext cx="3439096" cy="2732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7907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548680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5" y="1495552"/>
            <a:ext cx="5290949" cy="452573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5" name="内容占位符 2"/>
          <p:cNvSpPr>
            <a:spLocks noGrp="1"/>
          </p:cNvSpPr>
          <p:nvPr>
            <p:ph sz="half" idx="10"/>
          </p:nvPr>
        </p:nvSpPr>
        <p:spPr>
          <a:xfrm>
            <a:off x="6296160" y="1495552"/>
            <a:ext cx="5290949" cy="452573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rgbClr val="374154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599">
                <a:solidFill>
                  <a:srgbClr val="374154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4239946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8000">
        <p159:morph option="byObject"/>
      </p:transition>
    </mc:Choice>
    <mc:Fallback xmlns="">
      <p:transition spd="slow" advClick="0" advTm="8000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1491252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53555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7481482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8861184-AC94-6541-A9F6-3504B6AC75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1810"/>
            <a:ext cx="12196763" cy="4792771"/>
          </a:xfrm>
          <a:prstGeom prst="rect">
            <a:avLst/>
          </a:prstGeom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011094E6-4D5B-8C42-9657-10EE07AF67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chemeClr val="tx2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EC68140-F31D-D449-AB97-7D3A7E7A49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FFFFFF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3655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484784"/>
            <a:ext cx="11161240" cy="4525736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922526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008212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04664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tx1">
                    <a:lumMod val="95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623635" y="1196752"/>
            <a:ext cx="10963473" cy="5197702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337576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63546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719684" y="1351536"/>
            <a:ext cx="10757396" cy="4957784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370003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960DD1-8AC3-8F46-9D2D-BF81187F43FC}"/>
              </a:ext>
            </a:extLst>
          </p:cNvPr>
          <p:cNvSpPr txBox="1"/>
          <p:nvPr userDrawn="1"/>
        </p:nvSpPr>
        <p:spPr>
          <a:xfrm>
            <a:off x="1502228" y="2617826"/>
            <a:ext cx="51271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0" dirty="0">
                <a:solidFill>
                  <a:srgbClr val="221815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64786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探索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206140" cy="5594695"/>
          </a:xfrm>
          <a:prstGeom prst="rect">
            <a:avLst/>
          </a:prstGeom>
        </p:spPr>
      </p:pic>
      <p:sp>
        <p:nvSpPr>
          <p:cNvPr id="7" name="L 形 6"/>
          <p:cNvSpPr/>
          <p:nvPr userDrawn="1"/>
        </p:nvSpPr>
        <p:spPr>
          <a:xfrm rot="5400000">
            <a:off x="7853942" y="2130562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227DEE9-8BE9-0D49-BF96-9E83C5312E0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F43DA98-D48D-6947-95EF-BA3B05E688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52F8733E-C4C9-8D4D-8DDA-CAB265AC05A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651949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智能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5"/>
            <a:ext cx="12197432" cy="559923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2AA4863-E1EF-3342-A8CB-ECD4FD06CE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195303EA-8491-464F-99A0-67F948701C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412816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6DBC59C-CE55-E340-A3AE-F88AAF0D75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4" name="L 形 17">
            <a:extLst>
              <a:ext uri="{FF2B5EF4-FFF2-40B4-BE49-F238E27FC236}">
                <a16:creationId xmlns:a16="http://schemas.microsoft.com/office/drawing/2014/main" id="{3049C48A-4CAE-8940-8A29-89DE0543DF4C}"/>
              </a:ext>
            </a:extLst>
          </p:cNvPr>
          <p:cNvSpPr/>
          <p:nvPr userDrawn="1"/>
        </p:nvSpPr>
        <p:spPr>
          <a:xfrm rot="5400000">
            <a:off x="5369529" y="2370740"/>
            <a:ext cx="744262" cy="762208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</p:spTree>
    <p:extLst>
      <p:ext uri="{BB962C8B-B14F-4D97-AF65-F5344CB8AC3E}">
        <p14:creationId xmlns:p14="http://schemas.microsoft.com/office/powerpoint/2010/main" val="3514487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创新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4"/>
            <a:ext cx="12197432" cy="5590529"/>
          </a:xfrm>
          <a:prstGeom prst="rect">
            <a:avLst/>
          </a:prstGeom>
        </p:spPr>
      </p:pic>
      <p:sp>
        <p:nvSpPr>
          <p:cNvPr id="9" name="L 形 8"/>
          <p:cNvSpPr/>
          <p:nvPr userDrawn="1"/>
        </p:nvSpPr>
        <p:spPr>
          <a:xfrm rot="5400000">
            <a:off x="5945516" y="2323519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B908F03-BBCC-164B-BE54-2E836D6E7C1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A3BE9F9B-07D9-DD4C-9CEF-250804A4145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3A299E5-0026-5A42-88AA-B3A7F29D3AB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8426698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攀登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74021"/>
            <a:ext cx="12197432" cy="56687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8" name="L 形 7"/>
          <p:cNvSpPr/>
          <p:nvPr userDrawn="1"/>
        </p:nvSpPr>
        <p:spPr>
          <a:xfrm rot="5400000">
            <a:off x="7929967" y="1657555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6BB7B2F8-0AF7-D04F-81DD-52FDB6B7326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62D1BCC-0781-514D-8FE8-12F4AF64BC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5373707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3414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2248356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7974199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hyperlink" Target="https://chenzomi12.github.io/" TargetMode="Externa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hyperlink" Target="https://github.com/chenzomi12/DeepLearningSystem" TargetMode="Externa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5.xml"/><Relationship Id="rId10" Type="http://schemas.openxmlformats.org/officeDocument/2006/relationships/hyperlink" Target="https://chenzomi12.github.io/" TargetMode="External"/><Relationship Id="rId4" Type="http://schemas.openxmlformats.org/officeDocument/2006/relationships/slideLayout" Target="../slideLayouts/slideLayout14.xml"/><Relationship Id="rId9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image" Target="../media/image8.png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hyperlink" Target="https://chenzomi12.github.io/" TargetMode="Externa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hyperlink" Target="https://chenzomi12.github.io/" TargetMode="External"/><Relationship Id="rId3" Type="http://schemas.openxmlformats.org/officeDocument/2006/relationships/slideLayout" Target="../slideLayouts/slideLayout30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10.jpeg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31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32.xml"/><Relationship Id="rId4" Type="http://schemas.openxmlformats.org/officeDocument/2006/relationships/hyperlink" Target="https://chenzomi12.github.io/" TargetMode="Externa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33.xml"/><Relationship Id="rId4" Type="http://schemas.openxmlformats.org/officeDocument/2006/relationships/hyperlink" Target="https://chenzomi12.github.io/" TargetMode="Externa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34.xml"/><Relationship Id="rId6" Type="http://schemas.openxmlformats.org/officeDocument/2006/relationships/hyperlink" Target="https://github.com/chenzomi12/DeepLearningSystem" TargetMode="External"/><Relationship Id="rId5" Type="http://schemas.openxmlformats.org/officeDocument/2006/relationships/hyperlink" Target="https://chenzomi12.github.io/" TargetMode="Externa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">
            <a:extLst>
              <a:ext uri="{FF2B5EF4-FFF2-40B4-BE49-F238E27FC236}">
                <a16:creationId xmlns:a16="http://schemas.microsoft.com/office/drawing/2014/main" id="{DAA57E4D-57AC-4B4A-BA6C-86FA5001E093}"/>
              </a:ext>
            </a:extLst>
          </p:cNvPr>
          <p:cNvSpPr txBox="1"/>
          <p:nvPr userDrawn="1"/>
        </p:nvSpPr>
        <p:spPr>
          <a:xfrm>
            <a:off x="553765" y="6469851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B55D2D48-944A-9C4D-BB22-D76C71F4D94F}"/>
              </a:ext>
            </a:extLst>
          </p:cNvPr>
          <p:cNvSpPr txBox="1"/>
          <p:nvPr userDrawn="1"/>
        </p:nvSpPr>
        <p:spPr>
          <a:xfrm>
            <a:off x="1281791" y="6542628"/>
            <a:ext cx="499730" cy="1499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974" smtClean="0">
                <a:solidFill>
                  <a:srgbClr val="1D1D1B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74" dirty="0">
              <a:solidFill>
                <a:srgbClr val="1D1D1B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sp>
        <p:nvSpPr>
          <p:cNvPr id="8" name="副标题 2">
            <a:extLst>
              <a:ext uri="{FF2B5EF4-FFF2-40B4-BE49-F238E27FC236}">
                <a16:creationId xmlns:a16="http://schemas.microsoft.com/office/drawing/2014/main" id="{856DBD81-A7BD-584A-94D7-31E1EFFD9F98}"/>
              </a:ext>
            </a:extLst>
          </p:cNvPr>
          <p:cNvSpPr txBox="1">
            <a:spLocks/>
          </p:cNvSpPr>
          <p:nvPr userDrawn="1"/>
        </p:nvSpPr>
        <p:spPr bwMode="auto">
          <a:xfrm>
            <a:off x="8474645" y="6263990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2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BE738B7-F398-0746-82A7-6856A70110C5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48541"/>
            <a:ext cx="144000" cy="144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0" name="TextBox 2">
            <a:extLst>
              <a:ext uri="{FF2B5EF4-FFF2-40B4-BE49-F238E27FC236}">
                <a16:creationId xmlns:a16="http://schemas.microsoft.com/office/drawing/2014/main" id="{0021EBA7-FAE3-FF4A-A451-258276F9F3D7}"/>
              </a:ext>
            </a:extLst>
          </p:cNvPr>
          <p:cNvSpPr txBox="1"/>
          <p:nvPr userDrawn="1"/>
        </p:nvSpPr>
        <p:spPr>
          <a:xfrm>
            <a:off x="8474645" y="6468770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com/chenzomi12/DeepLearningSystem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087104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6" r:id="rId1"/>
    <p:sldLayoutId id="2147483970" r:id="rId2"/>
    <p:sldLayoutId id="2147483947" r:id="rId3"/>
    <p:sldLayoutId id="2147483819" r:id="rId4"/>
    <p:sldLayoutId id="2147483820" r:id="rId5"/>
    <p:sldLayoutId id="2147483892" r:id="rId6"/>
    <p:sldLayoutId id="2147483824" r:id="rId7"/>
    <p:sldLayoutId id="2147483968" r:id="rId8"/>
    <p:sldLayoutId id="2147483969" r:id="rId9"/>
    <p:sldLayoutId id="2147483976" r:id="rId10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ts val="3440"/>
        </a:lnSpc>
        <a:spcBef>
          <a:spcPct val="0"/>
        </a:spcBef>
        <a:buNone/>
        <a:defRPr sz="32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buFontTx/>
        <a:buNone/>
        <a:defRPr sz="1000" kern="1200">
          <a:solidFill>
            <a:srgbClr val="1D1D1B"/>
          </a:solidFill>
          <a:latin typeface="Arial" panose="020B0604020202020204" pitchFamily="34" charset="0"/>
          <a:ea typeface="Microsoft YaHei" panose="020B0503020204020204" pitchFamily="34" charset="-122"/>
          <a:cs typeface="Arial" panose="020B0604020202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1365440" y="6413378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l">
              <a:defRPr sz="1600">
                <a:solidFill>
                  <a:schemeClr val="tx1"/>
                </a:solidFill>
              </a:defRPr>
            </a:lvl1pPr>
          </a:lstStyle>
          <a:p>
            <a:fld id="{1A5B2B23-E5F0-44D7-A9FF-4B8E82156B39}" type="datetimeFigureOut">
              <a:rPr lang="zh-CN" altLang="en-US" smtClean="0">
                <a:solidFill>
                  <a:prstClr val="black"/>
                </a:solidFill>
              </a:rPr>
              <a:pPr/>
              <a:t>2023/10/16</a:t>
            </a:fld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10" name="Rectangle 86"/>
          <p:cNvSpPr>
            <a:spLocks noChangeArrowheads="1"/>
          </p:cNvSpPr>
          <p:nvPr userDrawn="1"/>
        </p:nvSpPr>
        <p:spPr bwMode="auto">
          <a:xfrm>
            <a:off x="9514255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4516A7C5-B605-6B44-A7BE-28ADB9219092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95495ED-F2F9-A345-AD2E-98BB16884A21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9" name="副标题 2">
            <a:extLst>
              <a:ext uri="{FF2B5EF4-FFF2-40B4-BE49-F238E27FC236}">
                <a16:creationId xmlns:a16="http://schemas.microsoft.com/office/drawing/2014/main" id="{9B5DC586-B9B6-944A-9389-8211B4B1FD1F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60188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https://chenzomi12.github.io/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423272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6" r:id="rId1"/>
    <p:sldLayoutId id="2147483963" r:id="rId2"/>
    <p:sldLayoutId id="2147483964" r:id="rId3"/>
    <p:sldLayoutId id="2147483971" r:id="rId4"/>
    <p:sldLayoutId id="2147483975" r:id="rId5"/>
    <p:sldLayoutId id="2147483978" r:id="rId6"/>
    <p:sldLayoutId id="2147483979" r:id="rId7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9200" rtl="0" eaLnBrk="1" latinLnBrk="0" hangingPunct="1">
        <a:spcBef>
          <a:spcPct val="0"/>
        </a:spcBef>
        <a:buNone/>
        <a:defRPr sz="58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itchFamily="34" charset="0"/>
        <a:buChar char="•"/>
        <a:defRPr sz="4299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itchFamily="34" charset="0"/>
        <a:buChar char="–"/>
        <a:defRPr sz="3699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itchFamily="34" charset="0"/>
        <a:buChar char="–"/>
        <a:defRPr sz="2699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itchFamily="34" charset="0"/>
        <a:buChar char="»"/>
        <a:defRPr sz="2699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23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719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815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1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7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832E328A-0E7B-D747-843C-A7F1DB0AF41E}"/>
              </a:ext>
            </a:extLst>
          </p:cNvPr>
          <p:cNvSpPr/>
          <p:nvPr userDrawn="1"/>
        </p:nvSpPr>
        <p:spPr bwMode="auto">
          <a:xfrm>
            <a:off x="-11430" y="4558094"/>
            <a:ext cx="12230643" cy="2842586"/>
          </a:xfrm>
          <a:prstGeom prst="rect">
            <a:avLst/>
          </a:prstGeom>
          <a:blipFill dpi="0" rotWithShape="1">
            <a:blip r:embed="rId12" cstate="print">
              <a:alphaModFix amt="17000"/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8" name="Rectangle 86">
            <a:extLst>
              <a:ext uri="{FF2B5EF4-FFF2-40B4-BE49-F238E27FC236}">
                <a16:creationId xmlns:a16="http://schemas.microsoft.com/office/drawing/2014/main" id="{596E891C-ADFE-FE42-86C8-8EDC78CF678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60570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12" name="TextBox 2">
            <a:extLst>
              <a:ext uri="{FF2B5EF4-FFF2-40B4-BE49-F238E27FC236}">
                <a16:creationId xmlns:a16="http://schemas.microsoft.com/office/drawing/2014/main" id="{8A3F60EC-F50D-F64E-B345-0B2C9F4821B7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96F034E5-6103-534F-B0F4-B7D7DF211DA4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15" name="副标题 2">
            <a:extLst>
              <a:ext uri="{FF2B5EF4-FFF2-40B4-BE49-F238E27FC236}">
                <a16:creationId xmlns:a16="http://schemas.microsoft.com/office/drawing/2014/main" id="{4B07DACC-B4E5-4B4D-86E1-34D39B2A3680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036988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3" r:id="rId1"/>
    <p:sldLayoutId id="2147483965" r:id="rId2"/>
    <p:sldLayoutId id="2147483966" r:id="rId3"/>
    <p:sldLayoutId id="2147483967" r:id="rId4"/>
    <p:sldLayoutId id="2147483956" r:id="rId5"/>
    <p:sldLayoutId id="2147483957" r:id="rId6"/>
    <p:sldLayoutId id="2147483958" r:id="rId7"/>
    <p:sldLayoutId id="2147483959" r:id="rId8"/>
    <p:sldLayoutId id="2147483974" r:id="rId9"/>
    <p:sldLayoutId id="2147483980" r:id="rId10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588"/>
            <a:ext cx="12193588" cy="6856412"/>
          </a:xfrm>
          <a:prstGeom prst="rect">
            <a:avLst/>
          </a:prstGeom>
        </p:spPr>
      </p:pic>
      <p:sp>
        <p:nvSpPr>
          <p:cNvPr id="12" name="TextBox 2">
            <a:extLst>
              <a:ext uri="{FF2B5EF4-FFF2-40B4-BE49-F238E27FC236}">
                <a16:creationId xmlns:a16="http://schemas.microsoft.com/office/drawing/2014/main" id="{D0F0DA3C-4AEC-1B44-8AA0-10080BFDF727}"/>
              </a:ext>
            </a:extLst>
          </p:cNvPr>
          <p:cNvSpPr txBox="1"/>
          <p:nvPr userDrawn="1"/>
        </p:nvSpPr>
        <p:spPr>
          <a:xfrm>
            <a:off x="553765" y="639958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0EE15CAA-5A2E-4946-9092-2C7A7D278222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47532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F4E50312-EC01-E14B-87D5-C18323A16206}"/>
              </a:ext>
            </a:extLst>
          </p:cNvPr>
          <p:cNvSpPr/>
          <p:nvPr userDrawn="1"/>
        </p:nvSpPr>
        <p:spPr>
          <a:xfrm>
            <a:off x="9842577" y="6399588"/>
            <a:ext cx="2250191" cy="290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5" name="副标题 2">
            <a:extLst>
              <a:ext uri="{FF2B5EF4-FFF2-40B4-BE49-F238E27FC236}">
                <a16:creationId xmlns:a16="http://schemas.microsoft.com/office/drawing/2014/main" id="{2F3A5196-93C8-7342-BB74-67DE83BC250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741757" y="6414035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7" name="Rectangle 86">
            <a:extLst>
              <a:ext uri="{FF2B5EF4-FFF2-40B4-BE49-F238E27FC236}">
                <a16:creationId xmlns:a16="http://schemas.microsoft.com/office/drawing/2014/main" id="{AD9A1659-E87F-E546-B389-F66C7042FDE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06141" y="640480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2570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0" r:id="rId1"/>
    <p:sldLayoutId id="2147483952" r:id="rId2"/>
    <p:sldLayoutId id="2147483953" r:id="rId3"/>
    <p:sldLayoutId id="2147483954" r:id="rId4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>
            <a:extLst>
              <a:ext uri="{FF2B5EF4-FFF2-40B4-BE49-F238E27FC236}">
                <a16:creationId xmlns:a16="http://schemas.microsoft.com/office/drawing/2014/main" id="{3355B0D4-6846-924B-AA9C-99607253013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871FFDD-6432-E240-A6DA-1B216C356679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32762DD-A13D-5445-9685-41B4DCE168AB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1" name="Group 18">
              <a:extLst>
                <a:ext uri="{FF2B5EF4-FFF2-40B4-BE49-F238E27FC236}">
                  <a16:creationId xmlns:a16="http://schemas.microsoft.com/office/drawing/2014/main" id="{4AEA648F-58C8-1047-A1AF-A32C632845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2" name="Rectangle 19">
                <a:extLst>
                  <a:ext uri="{FF2B5EF4-FFF2-40B4-BE49-F238E27FC236}">
                    <a16:creationId xmlns:a16="http://schemas.microsoft.com/office/drawing/2014/main" id="{16DAECD4-EFBF-474C-9A0F-358CF912C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0">
                <a:extLst>
                  <a:ext uri="{FF2B5EF4-FFF2-40B4-BE49-F238E27FC236}">
                    <a16:creationId xmlns:a16="http://schemas.microsoft.com/office/drawing/2014/main" id="{CDB54574-D1F2-7E4A-9FC2-1C7AD380EE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1">
                <a:extLst>
                  <a:ext uri="{FF2B5EF4-FFF2-40B4-BE49-F238E27FC236}">
                    <a16:creationId xmlns:a16="http://schemas.microsoft.com/office/drawing/2014/main" id="{1D9E17C3-90E4-7649-B27A-BA4C3C5C05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2">
                <a:extLst>
                  <a:ext uri="{FF2B5EF4-FFF2-40B4-BE49-F238E27FC236}">
                    <a16:creationId xmlns:a16="http://schemas.microsoft.com/office/drawing/2014/main" id="{1E0D0851-FABF-A24F-8902-CFC9EFE2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23">
              <a:extLst>
                <a:ext uri="{FF2B5EF4-FFF2-40B4-BE49-F238E27FC236}">
                  <a16:creationId xmlns:a16="http://schemas.microsoft.com/office/drawing/2014/main" id="{1F001566-E2EE-C748-B643-DC71C04B82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68" name="Rectangle 24">
                <a:extLst>
                  <a:ext uri="{FF2B5EF4-FFF2-40B4-BE49-F238E27FC236}">
                    <a16:creationId xmlns:a16="http://schemas.microsoft.com/office/drawing/2014/main" id="{410F3824-FCF7-F04E-A1AB-F4754391E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25">
                <a:extLst>
                  <a:ext uri="{FF2B5EF4-FFF2-40B4-BE49-F238E27FC236}">
                    <a16:creationId xmlns:a16="http://schemas.microsoft.com/office/drawing/2014/main" id="{98C45CA8-CF88-9E43-A2EB-FBAF0D6DA8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26">
                <a:extLst>
                  <a:ext uri="{FF2B5EF4-FFF2-40B4-BE49-F238E27FC236}">
                    <a16:creationId xmlns:a16="http://schemas.microsoft.com/office/drawing/2014/main" id="{CF33E281-A40D-DA43-A313-57A13192C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27">
                <a:extLst>
                  <a:ext uri="{FF2B5EF4-FFF2-40B4-BE49-F238E27FC236}">
                    <a16:creationId xmlns:a16="http://schemas.microsoft.com/office/drawing/2014/main" id="{7D2AEC8B-63C0-304C-A190-9CA72D7A0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28">
              <a:extLst>
                <a:ext uri="{FF2B5EF4-FFF2-40B4-BE49-F238E27FC236}">
                  <a16:creationId xmlns:a16="http://schemas.microsoft.com/office/drawing/2014/main" id="{0C596433-8603-F24C-AEBC-D056413665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4" name="Rectangle 29">
                <a:extLst>
                  <a:ext uri="{FF2B5EF4-FFF2-40B4-BE49-F238E27FC236}">
                    <a16:creationId xmlns:a16="http://schemas.microsoft.com/office/drawing/2014/main" id="{163DC086-4FD6-B949-B16E-D00693AAE4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0">
                <a:extLst>
                  <a:ext uri="{FF2B5EF4-FFF2-40B4-BE49-F238E27FC236}">
                    <a16:creationId xmlns:a16="http://schemas.microsoft.com/office/drawing/2014/main" id="{D4393B97-292F-F048-A775-5C8CC1D06D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1">
                <a:extLst>
                  <a:ext uri="{FF2B5EF4-FFF2-40B4-BE49-F238E27FC236}">
                    <a16:creationId xmlns:a16="http://schemas.microsoft.com/office/drawing/2014/main" id="{F9ACC9AA-A151-BB47-B95E-BD1794FF1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2">
                <a:extLst>
                  <a:ext uri="{FF2B5EF4-FFF2-40B4-BE49-F238E27FC236}">
                    <a16:creationId xmlns:a16="http://schemas.microsoft.com/office/drawing/2014/main" id="{BDBC2EEE-6947-6242-AA85-D27943ABF7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33">
              <a:extLst>
                <a:ext uri="{FF2B5EF4-FFF2-40B4-BE49-F238E27FC236}">
                  <a16:creationId xmlns:a16="http://schemas.microsoft.com/office/drawing/2014/main" id="{6CB4D485-15B4-7248-93DE-47357A9A34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0" name="Rectangle 34">
                <a:extLst>
                  <a:ext uri="{FF2B5EF4-FFF2-40B4-BE49-F238E27FC236}">
                    <a16:creationId xmlns:a16="http://schemas.microsoft.com/office/drawing/2014/main" id="{17E7BDFE-F5AE-2546-80F1-6D3A420E5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5">
                <a:extLst>
                  <a:ext uri="{FF2B5EF4-FFF2-40B4-BE49-F238E27FC236}">
                    <a16:creationId xmlns:a16="http://schemas.microsoft.com/office/drawing/2014/main" id="{27CBD566-8C0A-0D43-838D-ACD3A1C484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36">
                <a:extLst>
                  <a:ext uri="{FF2B5EF4-FFF2-40B4-BE49-F238E27FC236}">
                    <a16:creationId xmlns:a16="http://schemas.microsoft.com/office/drawing/2014/main" id="{AD1533C6-7181-0B40-AA93-DF9FA720F8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7">
                <a:extLst>
                  <a:ext uri="{FF2B5EF4-FFF2-40B4-BE49-F238E27FC236}">
                    <a16:creationId xmlns:a16="http://schemas.microsoft.com/office/drawing/2014/main" id="{0AD3C1B9-C92D-BB46-B25C-33947C640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38">
              <a:extLst>
                <a:ext uri="{FF2B5EF4-FFF2-40B4-BE49-F238E27FC236}">
                  <a16:creationId xmlns:a16="http://schemas.microsoft.com/office/drawing/2014/main" id="{4A756452-635E-CC4E-B0D8-F467590AD7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6" name="Rectangle 39">
                <a:extLst>
                  <a:ext uri="{FF2B5EF4-FFF2-40B4-BE49-F238E27FC236}">
                    <a16:creationId xmlns:a16="http://schemas.microsoft.com/office/drawing/2014/main" id="{107637FE-00CE-A44F-A5EA-FA149E6AE9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0">
                <a:extLst>
                  <a:ext uri="{FF2B5EF4-FFF2-40B4-BE49-F238E27FC236}">
                    <a16:creationId xmlns:a16="http://schemas.microsoft.com/office/drawing/2014/main" id="{B82B564F-B2F3-BC41-B78F-9EC516DDD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1">
                <a:extLst>
                  <a:ext uri="{FF2B5EF4-FFF2-40B4-BE49-F238E27FC236}">
                    <a16:creationId xmlns:a16="http://schemas.microsoft.com/office/drawing/2014/main" id="{470DDBB4-E781-4E45-9C2A-64EBBFFD4E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2">
                <a:extLst>
                  <a:ext uri="{FF2B5EF4-FFF2-40B4-BE49-F238E27FC236}">
                    <a16:creationId xmlns:a16="http://schemas.microsoft.com/office/drawing/2014/main" id="{A7A4D643-CAD2-F54C-80D4-1C8C43B1B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43">
              <a:extLst>
                <a:ext uri="{FF2B5EF4-FFF2-40B4-BE49-F238E27FC236}">
                  <a16:creationId xmlns:a16="http://schemas.microsoft.com/office/drawing/2014/main" id="{3A0837DC-29F2-4F46-9E11-29C20DB559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2" name="Rectangle 44">
                <a:extLst>
                  <a:ext uri="{FF2B5EF4-FFF2-40B4-BE49-F238E27FC236}">
                    <a16:creationId xmlns:a16="http://schemas.microsoft.com/office/drawing/2014/main" id="{BE48E465-1B00-9D49-AC97-F6F7C2E8C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5">
                <a:extLst>
                  <a:ext uri="{FF2B5EF4-FFF2-40B4-BE49-F238E27FC236}">
                    <a16:creationId xmlns:a16="http://schemas.microsoft.com/office/drawing/2014/main" id="{665052F5-ED4C-3D40-9364-F4472472FF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46">
                <a:extLst>
                  <a:ext uri="{FF2B5EF4-FFF2-40B4-BE49-F238E27FC236}">
                    <a16:creationId xmlns:a16="http://schemas.microsoft.com/office/drawing/2014/main" id="{E4DF1BCE-5122-3E4D-B4AC-67772AC8C7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7">
                <a:extLst>
                  <a:ext uri="{FF2B5EF4-FFF2-40B4-BE49-F238E27FC236}">
                    <a16:creationId xmlns:a16="http://schemas.microsoft.com/office/drawing/2014/main" id="{89E0A5A8-FB3E-4A45-B2D5-BDE5F4692B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48">
              <a:extLst>
                <a:ext uri="{FF2B5EF4-FFF2-40B4-BE49-F238E27FC236}">
                  <a16:creationId xmlns:a16="http://schemas.microsoft.com/office/drawing/2014/main" id="{70683C75-B226-3543-81B5-F2BD7AEC54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8" name="Rectangle 49">
                <a:extLst>
                  <a:ext uri="{FF2B5EF4-FFF2-40B4-BE49-F238E27FC236}">
                    <a16:creationId xmlns:a16="http://schemas.microsoft.com/office/drawing/2014/main" id="{7A428253-9AB8-4F42-86AC-56642765B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0">
                <a:extLst>
                  <a:ext uri="{FF2B5EF4-FFF2-40B4-BE49-F238E27FC236}">
                    <a16:creationId xmlns:a16="http://schemas.microsoft.com/office/drawing/2014/main" id="{1A5E5F46-FA51-0F40-AE49-8605572F5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1">
                <a:extLst>
                  <a:ext uri="{FF2B5EF4-FFF2-40B4-BE49-F238E27FC236}">
                    <a16:creationId xmlns:a16="http://schemas.microsoft.com/office/drawing/2014/main" id="{D6EA7C46-8AD1-8C44-8050-33AA8DD7A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2">
                <a:extLst>
                  <a:ext uri="{FF2B5EF4-FFF2-40B4-BE49-F238E27FC236}">
                    <a16:creationId xmlns:a16="http://schemas.microsoft.com/office/drawing/2014/main" id="{ADD6BE2A-B5E4-2E48-B4DA-75B2FDCCA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53">
              <a:extLst>
                <a:ext uri="{FF2B5EF4-FFF2-40B4-BE49-F238E27FC236}">
                  <a16:creationId xmlns:a16="http://schemas.microsoft.com/office/drawing/2014/main" id="{8165E06C-8754-814D-A59B-8FD0177B53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4" name="Rectangle 54">
                <a:extLst>
                  <a:ext uri="{FF2B5EF4-FFF2-40B4-BE49-F238E27FC236}">
                    <a16:creationId xmlns:a16="http://schemas.microsoft.com/office/drawing/2014/main" id="{9803523F-7203-F345-ADED-865DC350A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5">
                <a:extLst>
                  <a:ext uri="{FF2B5EF4-FFF2-40B4-BE49-F238E27FC236}">
                    <a16:creationId xmlns:a16="http://schemas.microsoft.com/office/drawing/2014/main" id="{DA46AC96-797B-5941-8885-16C0CEFBFD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56">
                <a:extLst>
                  <a:ext uri="{FF2B5EF4-FFF2-40B4-BE49-F238E27FC236}">
                    <a16:creationId xmlns:a16="http://schemas.microsoft.com/office/drawing/2014/main" id="{A348BED6-4B21-034F-BACA-ECC475C61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7">
                <a:extLst>
                  <a:ext uri="{FF2B5EF4-FFF2-40B4-BE49-F238E27FC236}">
                    <a16:creationId xmlns:a16="http://schemas.microsoft.com/office/drawing/2014/main" id="{0C67BFA6-2774-854A-93D8-55B87B85F3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58">
              <a:extLst>
                <a:ext uri="{FF2B5EF4-FFF2-40B4-BE49-F238E27FC236}">
                  <a16:creationId xmlns:a16="http://schemas.microsoft.com/office/drawing/2014/main" id="{0E20F6F6-7237-674E-94CA-C1BBBB045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0" name="Rectangle 59">
                <a:extLst>
                  <a:ext uri="{FF2B5EF4-FFF2-40B4-BE49-F238E27FC236}">
                    <a16:creationId xmlns:a16="http://schemas.microsoft.com/office/drawing/2014/main" id="{DBAE8399-A03A-6E44-9446-9070587EC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0">
                <a:extLst>
                  <a:ext uri="{FF2B5EF4-FFF2-40B4-BE49-F238E27FC236}">
                    <a16:creationId xmlns:a16="http://schemas.microsoft.com/office/drawing/2014/main" id="{CA3809A9-271D-2F46-8955-F984C80FC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1">
                <a:extLst>
                  <a:ext uri="{FF2B5EF4-FFF2-40B4-BE49-F238E27FC236}">
                    <a16:creationId xmlns:a16="http://schemas.microsoft.com/office/drawing/2014/main" id="{0D037D57-28BB-3648-B8EB-4250A34B0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2">
                <a:extLst>
                  <a:ext uri="{FF2B5EF4-FFF2-40B4-BE49-F238E27FC236}">
                    <a16:creationId xmlns:a16="http://schemas.microsoft.com/office/drawing/2014/main" id="{DFD582BF-321F-364E-9D05-53350CD923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63">
              <a:extLst>
                <a:ext uri="{FF2B5EF4-FFF2-40B4-BE49-F238E27FC236}">
                  <a16:creationId xmlns:a16="http://schemas.microsoft.com/office/drawing/2014/main" id="{E12726DB-7EE5-E243-9FB9-15A73CAED5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6" name="Rectangle 64">
                <a:extLst>
                  <a:ext uri="{FF2B5EF4-FFF2-40B4-BE49-F238E27FC236}">
                    <a16:creationId xmlns:a16="http://schemas.microsoft.com/office/drawing/2014/main" id="{5C5D3987-D9C6-6F40-ABEB-4D0295D984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5">
                <a:extLst>
                  <a:ext uri="{FF2B5EF4-FFF2-40B4-BE49-F238E27FC236}">
                    <a16:creationId xmlns:a16="http://schemas.microsoft.com/office/drawing/2014/main" id="{173DC0C7-D94B-1E4D-B1A1-D008FE5AE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66">
                <a:extLst>
                  <a:ext uri="{FF2B5EF4-FFF2-40B4-BE49-F238E27FC236}">
                    <a16:creationId xmlns:a16="http://schemas.microsoft.com/office/drawing/2014/main" id="{94849B1F-2909-C942-9B34-9C0D20D2C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7">
                <a:extLst>
                  <a:ext uri="{FF2B5EF4-FFF2-40B4-BE49-F238E27FC236}">
                    <a16:creationId xmlns:a16="http://schemas.microsoft.com/office/drawing/2014/main" id="{2B96F0F2-CF4F-4D46-B6C8-8A87C5C353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68">
              <a:extLst>
                <a:ext uri="{FF2B5EF4-FFF2-40B4-BE49-F238E27FC236}">
                  <a16:creationId xmlns:a16="http://schemas.microsoft.com/office/drawing/2014/main" id="{712A9312-36DB-F245-918A-A4AF63ADAF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2" name="Rectangle 69">
                <a:extLst>
                  <a:ext uri="{FF2B5EF4-FFF2-40B4-BE49-F238E27FC236}">
                    <a16:creationId xmlns:a16="http://schemas.microsoft.com/office/drawing/2014/main" id="{33F68D39-506B-134E-B390-591C14CB34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0">
                <a:extLst>
                  <a:ext uri="{FF2B5EF4-FFF2-40B4-BE49-F238E27FC236}">
                    <a16:creationId xmlns:a16="http://schemas.microsoft.com/office/drawing/2014/main" id="{0871189D-41C5-E94B-BAB2-C6996E788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1">
                <a:extLst>
                  <a:ext uri="{FF2B5EF4-FFF2-40B4-BE49-F238E27FC236}">
                    <a16:creationId xmlns:a16="http://schemas.microsoft.com/office/drawing/2014/main" id="{4EDB5A23-0A15-094E-A2A8-3ABAC6555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2">
                <a:extLst>
                  <a:ext uri="{FF2B5EF4-FFF2-40B4-BE49-F238E27FC236}">
                    <a16:creationId xmlns:a16="http://schemas.microsoft.com/office/drawing/2014/main" id="{A6DFF519-A475-2D44-B79A-60DD93F0A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73">
              <a:extLst>
                <a:ext uri="{FF2B5EF4-FFF2-40B4-BE49-F238E27FC236}">
                  <a16:creationId xmlns:a16="http://schemas.microsoft.com/office/drawing/2014/main" id="{812B6BC4-4E50-AB42-874A-15E9D7FC9D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8" name="Rectangle 74">
                <a:extLst>
                  <a:ext uri="{FF2B5EF4-FFF2-40B4-BE49-F238E27FC236}">
                    <a16:creationId xmlns:a16="http://schemas.microsoft.com/office/drawing/2014/main" id="{10B3CF41-DF46-7F40-BCBA-733E388A0F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5">
                <a:extLst>
                  <a:ext uri="{FF2B5EF4-FFF2-40B4-BE49-F238E27FC236}">
                    <a16:creationId xmlns:a16="http://schemas.microsoft.com/office/drawing/2014/main" id="{09490481-F2D8-3F40-9DA7-90B1ECA2B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76">
                <a:extLst>
                  <a:ext uri="{FF2B5EF4-FFF2-40B4-BE49-F238E27FC236}">
                    <a16:creationId xmlns:a16="http://schemas.microsoft.com/office/drawing/2014/main" id="{0571F550-46E9-1640-8C21-6BED26826F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7">
                <a:extLst>
                  <a:ext uri="{FF2B5EF4-FFF2-40B4-BE49-F238E27FC236}">
                    <a16:creationId xmlns:a16="http://schemas.microsoft.com/office/drawing/2014/main" id="{FDF8AAA7-4C4D-B743-8716-49BE0ED82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78">
              <a:extLst>
                <a:ext uri="{FF2B5EF4-FFF2-40B4-BE49-F238E27FC236}">
                  <a16:creationId xmlns:a16="http://schemas.microsoft.com/office/drawing/2014/main" id="{C768F846-FE40-F440-BE22-7A873A196E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4" name="Rectangle 79">
                <a:extLst>
                  <a:ext uri="{FF2B5EF4-FFF2-40B4-BE49-F238E27FC236}">
                    <a16:creationId xmlns:a16="http://schemas.microsoft.com/office/drawing/2014/main" id="{A687666E-F1E4-E345-8696-F18815D9C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0">
                <a:extLst>
                  <a:ext uri="{FF2B5EF4-FFF2-40B4-BE49-F238E27FC236}">
                    <a16:creationId xmlns:a16="http://schemas.microsoft.com/office/drawing/2014/main" id="{6DD6FC9D-2F23-8B47-AB88-1C128AF50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6" name="Rectangle 81">
                <a:extLst>
                  <a:ext uri="{FF2B5EF4-FFF2-40B4-BE49-F238E27FC236}">
                    <a16:creationId xmlns:a16="http://schemas.microsoft.com/office/drawing/2014/main" id="{B9C46CBF-8450-944F-A16A-2239B6B202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82">
                <a:extLst>
                  <a:ext uri="{FF2B5EF4-FFF2-40B4-BE49-F238E27FC236}">
                    <a16:creationId xmlns:a16="http://schemas.microsoft.com/office/drawing/2014/main" id="{55C77D5A-EC15-2948-9B90-2FEE957A3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6" name="Rectangle 83">
            <a:extLst>
              <a:ext uri="{FF2B5EF4-FFF2-40B4-BE49-F238E27FC236}">
                <a16:creationId xmlns:a16="http://schemas.microsoft.com/office/drawing/2014/main" id="{2AFED805-51FF-7C41-A4A6-770EC8C3630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77" name="Rectangle 84">
            <a:extLst>
              <a:ext uri="{FF2B5EF4-FFF2-40B4-BE49-F238E27FC236}">
                <a16:creationId xmlns:a16="http://schemas.microsoft.com/office/drawing/2014/main" id="{86991268-F6A3-9340-984F-D4F7641A48B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2" name="Rectangle 86">
            <a:extLst>
              <a:ext uri="{FF2B5EF4-FFF2-40B4-BE49-F238E27FC236}">
                <a16:creationId xmlns:a16="http://schemas.microsoft.com/office/drawing/2014/main" id="{65B40F25-7ED0-DA44-873E-DE48E987AA5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862598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tx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tx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83" name="TextBox 2">
            <a:extLst>
              <a:ext uri="{FF2B5EF4-FFF2-40B4-BE49-F238E27FC236}">
                <a16:creationId xmlns:a16="http://schemas.microsoft.com/office/drawing/2014/main" id="{4524BBE9-A135-9D4C-B5DA-EC77D9031BE3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4" name="图片 83">
            <a:extLst>
              <a:ext uri="{FF2B5EF4-FFF2-40B4-BE49-F238E27FC236}">
                <a16:creationId xmlns:a16="http://schemas.microsoft.com/office/drawing/2014/main" id="{8EF22C0A-C092-9D44-935D-3F2615ADD0E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rgbClr val="FFFFFF"/>
            </a:solidFill>
            <a:prstDash val="solid"/>
          </a:ln>
          <a:effectLst/>
        </p:spPr>
      </p:pic>
      <p:sp>
        <p:nvSpPr>
          <p:cNvPr id="85" name="副标题 2">
            <a:extLst>
              <a:ext uri="{FF2B5EF4-FFF2-40B4-BE49-F238E27FC236}">
                <a16:creationId xmlns:a16="http://schemas.microsoft.com/office/drawing/2014/main" id="{F80BDD25-4FFE-8346-B91D-05FC840C1CB7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211003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49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840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>
            <a:extLst>
              <a:ext uri="{FF2B5EF4-FFF2-40B4-BE49-F238E27FC236}">
                <a16:creationId xmlns:a16="http://schemas.microsoft.com/office/drawing/2014/main" id="{3355B0D4-6846-924B-AA9C-99607253013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871FFDD-6432-E240-A6DA-1B216C356679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32762DD-A13D-5445-9685-41B4DCE168AB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1" name="Group 18">
              <a:extLst>
                <a:ext uri="{FF2B5EF4-FFF2-40B4-BE49-F238E27FC236}">
                  <a16:creationId xmlns:a16="http://schemas.microsoft.com/office/drawing/2014/main" id="{4AEA648F-58C8-1047-A1AF-A32C632845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2" name="Rectangle 19">
                <a:extLst>
                  <a:ext uri="{FF2B5EF4-FFF2-40B4-BE49-F238E27FC236}">
                    <a16:creationId xmlns:a16="http://schemas.microsoft.com/office/drawing/2014/main" id="{16DAECD4-EFBF-474C-9A0F-358CF912C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0">
                <a:extLst>
                  <a:ext uri="{FF2B5EF4-FFF2-40B4-BE49-F238E27FC236}">
                    <a16:creationId xmlns:a16="http://schemas.microsoft.com/office/drawing/2014/main" id="{CDB54574-D1F2-7E4A-9FC2-1C7AD380EE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1">
                <a:extLst>
                  <a:ext uri="{FF2B5EF4-FFF2-40B4-BE49-F238E27FC236}">
                    <a16:creationId xmlns:a16="http://schemas.microsoft.com/office/drawing/2014/main" id="{1D9E17C3-90E4-7649-B27A-BA4C3C5C05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2">
                <a:extLst>
                  <a:ext uri="{FF2B5EF4-FFF2-40B4-BE49-F238E27FC236}">
                    <a16:creationId xmlns:a16="http://schemas.microsoft.com/office/drawing/2014/main" id="{1E0D0851-FABF-A24F-8902-CFC9EFE2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23">
              <a:extLst>
                <a:ext uri="{FF2B5EF4-FFF2-40B4-BE49-F238E27FC236}">
                  <a16:creationId xmlns:a16="http://schemas.microsoft.com/office/drawing/2014/main" id="{1F001566-E2EE-C748-B643-DC71C04B82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68" name="Rectangle 24">
                <a:extLst>
                  <a:ext uri="{FF2B5EF4-FFF2-40B4-BE49-F238E27FC236}">
                    <a16:creationId xmlns:a16="http://schemas.microsoft.com/office/drawing/2014/main" id="{410F3824-FCF7-F04E-A1AB-F4754391E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25">
                <a:extLst>
                  <a:ext uri="{FF2B5EF4-FFF2-40B4-BE49-F238E27FC236}">
                    <a16:creationId xmlns:a16="http://schemas.microsoft.com/office/drawing/2014/main" id="{98C45CA8-CF88-9E43-A2EB-FBAF0D6DA8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26">
                <a:extLst>
                  <a:ext uri="{FF2B5EF4-FFF2-40B4-BE49-F238E27FC236}">
                    <a16:creationId xmlns:a16="http://schemas.microsoft.com/office/drawing/2014/main" id="{CF33E281-A40D-DA43-A313-57A13192C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27">
                <a:extLst>
                  <a:ext uri="{FF2B5EF4-FFF2-40B4-BE49-F238E27FC236}">
                    <a16:creationId xmlns:a16="http://schemas.microsoft.com/office/drawing/2014/main" id="{7D2AEC8B-63C0-304C-A190-9CA72D7A0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28">
              <a:extLst>
                <a:ext uri="{FF2B5EF4-FFF2-40B4-BE49-F238E27FC236}">
                  <a16:creationId xmlns:a16="http://schemas.microsoft.com/office/drawing/2014/main" id="{0C596433-8603-F24C-AEBC-D056413665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4" name="Rectangle 29">
                <a:extLst>
                  <a:ext uri="{FF2B5EF4-FFF2-40B4-BE49-F238E27FC236}">
                    <a16:creationId xmlns:a16="http://schemas.microsoft.com/office/drawing/2014/main" id="{163DC086-4FD6-B949-B16E-D00693AAE4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0">
                <a:extLst>
                  <a:ext uri="{FF2B5EF4-FFF2-40B4-BE49-F238E27FC236}">
                    <a16:creationId xmlns:a16="http://schemas.microsoft.com/office/drawing/2014/main" id="{D4393B97-292F-F048-A775-5C8CC1D06D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1">
                <a:extLst>
                  <a:ext uri="{FF2B5EF4-FFF2-40B4-BE49-F238E27FC236}">
                    <a16:creationId xmlns:a16="http://schemas.microsoft.com/office/drawing/2014/main" id="{F9ACC9AA-A151-BB47-B95E-BD1794FF1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2">
                <a:extLst>
                  <a:ext uri="{FF2B5EF4-FFF2-40B4-BE49-F238E27FC236}">
                    <a16:creationId xmlns:a16="http://schemas.microsoft.com/office/drawing/2014/main" id="{BDBC2EEE-6947-6242-AA85-D27943ABF7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33">
              <a:extLst>
                <a:ext uri="{FF2B5EF4-FFF2-40B4-BE49-F238E27FC236}">
                  <a16:creationId xmlns:a16="http://schemas.microsoft.com/office/drawing/2014/main" id="{6CB4D485-15B4-7248-93DE-47357A9A34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0" name="Rectangle 34">
                <a:extLst>
                  <a:ext uri="{FF2B5EF4-FFF2-40B4-BE49-F238E27FC236}">
                    <a16:creationId xmlns:a16="http://schemas.microsoft.com/office/drawing/2014/main" id="{17E7BDFE-F5AE-2546-80F1-6D3A420E5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5">
                <a:extLst>
                  <a:ext uri="{FF2B5EF4-FFF2-40B4-BE49-F238E27FC236}">
                    <a16:creationId xmlns:a16="http://schemas.microsoft.com/office/drawing/2014/main" id="{27CBD566-8C0A-0D43-838D-ACD3A1C484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36">
                <a:extLst>
                  <a:ext uri="{FF2B5EF4-FFF2-40B4-BE49-F238E27FC236}">
                    <a16:creationId xmlns:a16="http://schemas.microsoft.com/office/drawing/2014/main" id="{AD1533C6-7181-0B40-AA93-DF9FA720F8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7">
                <a:extLst>
                  <a:ext uri="{FF2B5EF4-FFF2-40B4-BE49-F238E27FC236}">
                    <a16:creationId xmlns:a16="http://schemas.microsoft.com/office/drawing/2014/main" id="{0AD3C1B9-C92D-BB46-B25C-33947C640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38">
              <a:extLst>
                <a:ext uri="{FF2B5EF4-FFF2-40B4-BE49-F238E27FC236}">
                  <a16:creationId xmlns:a16="http://schemas.microsoft.com/office/drawing/2014/main" id="{4A756452-635E-CC4E-B0D8-F467590AD7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6" name="Rectangle 39">
                <a:extLst>
                  <a:ext uri="{FF2B5EF4-FFF2-40B4-BE49-F238E27FC236}">
                    <a16:creationId xmlns:a16="http://schemas.microsoft.com/office/drawing/2014/main" id="{107637FE-00CE-A44F-A5EA-FA149E6AE9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0">
                <a:extLst>
                  <a:ext uri="{FF2B5EF4-FFF2-40B4-BE49-F238E27FC236}">
                    <a16:creationId xmlns:a16="http://schemas.microsoft.com/office/drawing/2014/main" id="{B82B564F-B2F3-BC41-B78F-9EC516DDD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1">
                <a:extLst>
                  <a:ext uri="{FF2B5EF4-FFF2-40B4-BE49-F238E27FC236}">
                    <a16:creationId xmlns:a16="http://schemas.microsoft.com/office/drawing/2014/main" id="{470DDBB4-E781-4E45-9C2A-64EBBFFD4E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2">
                <a:extLst>
                  <a:ext uri="{FF2B5EF4-FFF2-40B4-BE49-F238E27FC236}">
                    <a16:creationId xmlns:a16="http://schemas.microsoft.com/office/drawing/2014/main" id="{A7A4D643-CAD2-F54C-80D4-1C8C43B1B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43">
              <a:extLst>
                <a:ext uri="{FF2B5EF4-FFF2-40B4-BE49-F238E27FC236}">
                  <a16:creationId xmlns:a16="http://schemas.microsoft.com/office/drawing/2014/main" id="{3A0837DC-29F2-4F46-9E11-29C20DB559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2" name="Rectangle 44">
                <a:extLst>
                  <a:ext uri="{FF2B5EF4-FFF2-40B4-BE49-F238E27FC236}">
                    <a16:creationId xmlns:a16="http://schemas.microsoft.com/office/drawing/2014/main" id="{BE48E465-1B00-9D49-AC97-F6F7C2E8C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5">
                <a:extLst>
                  <a:ext uri="{FF2B5EF4-FFF2-40B4-BE49-F238E27FC236}">
                    <a16:creationId xmlns:a16="http://schemas.microsoft.com/office/drawing/2014/main" id="{665052F5-ED4C-3D40-9364-F4472472FF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46">
                <a:extLst>
                  <a:ext uri="{FF2B5EF4-FFF2-40B4-BE49-F238E27FC236}">
                    <a16:creationId xmlns:a16="http://schemas.microsoft.com/office/drawing/2014/main" id="{E4DF1BCE-5122-3E4D-B4AC-67772AC8C7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7">
                <a:extLst>
                  <a:ext uri="{FF2B5EF4-FFF2-40B4-BE49-F238E27FC236}">
                    <a16:creationId xmlns:a16="http://schemas.microsoft.com/office/drawing/2014/main" id="{89E0A5A8-FB3E-4A45-B2D5-BDE5F4692B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48">
              <a:extLst>
                <a:ext uri="{FF2B5EF4-FFF2-40B4-BE49-F238E27FC236}">
                  <a16:creationId xmlns:a16="http://schemas.microsoft.com/office/drawing/2014/main" id="{70683C75-B226-3543-81B5-F2BD7AEC54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8" name="Rectangle 49">
                <a:extLst>
                  <a:ext uri="{FF2B5EF4-FFF2-40B4-BE49-F238E27FC236}">
                    <a16:creationId xmlns:a16="http://schemas.microsoft.com/office/drawing/2014/main" id="{7A428253-9AB8-4F42-86AC-56642765B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0">
                <a:extLst>
                  <a:ext uri="{FF2B5EF4-FFF2-40B4-BE49-F238E27FC236}">
                    <a16:creationId xmlns:a16="http://schemas.microsoft.com/office/drawing/2014/main" id="{1A5E5F46-FA51-0F40-AE49-8605572F5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1">
                <a:extLst>
                  <a:ext uri="{FF2B5EF4-FFF2-40B4-BE49-F238E27FC236}">
                    <a16:creationId xmlns:a16="http://schemas.microsoft.com/office/drawing/2014/main" id="{D6EA7C46-8AD1-8C44-8050-33AA8DD7A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2">
                <a:extLst>
                  <a:ext uri="{FF2B5EF4-FFF2-40B4-BE49-F238E27FC236}">
                    <a16:creationId xmlns:a16="http://schemas.microsoft.com/office/drawing/2014/main" id="{ADD6BE2A-B5E4-2E48-B4DA-75B2FDCCA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53">
              <a:extLst>
                <a:ext uri="{FF2B5EF4-FFF2-40B4-BE49-F238E27FC236}">
                  <a16:creationId xmlns:a16="http://schemas.microsoft.com/office/drawing/2014/main" id="{8165E06C-8754-814D-A59B-8FD0177B53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4" name="Rectangle 54">
                <a:extLst>
                  <a:ext uri="{FF2B5EF4-FFF2-40B4-BE49-F238E27FC236}">
                    <a16:creationId xmlns:a16="http://schemas.microsoft.com/office/drawing/2014/main" id="{9803523F-7203-F345-ADED-865DC350A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5">
                <a:extLst>
                  <a:ext uri="{FF2B5EF4-FFF2-40B4-BE49-F238E27FC236}">
                    <a16:creationId xmlns:a16="http://schemas.microsoft.com/office/drawing/2014/main" id="{DA46AC96-797B-5941-8885-16C0CEFBFD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56">
                <a:extLst>
                  <a:ext uri="{FF2B5EF4-FFF2-40B4-BE49-F238E27FC236}">
                    <a16:creationId xmlns:a16="http://schemas.microsoft.com/office/drawing/2014/main" id="{A348BED6-4B21-034F-BACA-ECC475C61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7">
                <a:extLst>
                  <a:ext uri="{FF2B5EF4-FFF2-40B4-BE49-F238E27FC236}">
                    <a16:creationId xmlns:a16="http://schemas.microsoft.com/office/drawing/2014/main" id="{0C67BFA6-2774-854A-93D8-55B87B85F3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58">
              <a:extLst>
                <a:ext uri="{FF2B5EF4-FFF2-40B4-BE49-F238E27FC236}">
                  <a16:creationId xmlns:a16="http://schemas.microsoft.com/office/drawing/2014/main" id="{0E20F6F6-7237-674E-94CA-C1BBBB045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0" name="Rectangle 59">
                <a:extLst>
                  <a:ext uri="{FF2B5EF4-FFF2-40B4-BE49-F238E27FC236}">
                    <a16:creationId xmlns:a16="http://schemas.microsoft.com/office/drawing/2014/main" id="{DBAE8399-A03A-6E44-9446-9070587EC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0">
                <a:extLst>
                  <a:ext uri="{FF2B5EF4-FFF2-40B4-BE49-F238E27FC236}">
                    <a16:creationId xmlns:a16="http://schemas.microsoft.com/office/drawing/2014/main" id="{CA3809A9-271D-2F46-8955-F984C80FC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1">
                <a:extLst>
                  <a:ext uri="{FF2B5EF4-FFF2-40B4-BE49-F238E27FC236}">
                    <a16:creationId xmlns:a16="http://schemas.microsoft.com/office/drawing/2014/main" id="{0D037D57-28BB-3648-B8EB-4250A34B0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2">
                <a:extLst>
                  <a:ext uri="{FF2B5EF4-FFF2-40B4-BE49-F238E27FC236}">
                    <a16:creationId xmlns:a16="http://schemas.microsoft.com/office/drawing/2014/main" id="{DFD582BF-321F-364E-9D05-53350CD923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63">
              <a:extLst>
                <a:ext uri="{FF2B5EF4-FFF2-40B4-BE49-F238E27FC236}">
                  <a16:creationId xmlns:a16="http://schemas.microsoft.com/office/drawing/2014/main" id="{E12726DB-7EE5-E243-9FB9-15A73CAED5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6" name="Rectangle 64">
                <a:extLst>
                  <a:ext uri="{FF2B5EF4-FFF2-40B4-BE49-F238E27FC236}">
                    <a16:creationId xmlns:a16="http://schemas.microsoft.com/office/drawing/2014/main" id="{5C5D3987-D9C6-6F40-ABEB-4D0295D984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5">
                <a:extLst>
                  <a:ext uri="{FF2B5EF4-FFF2-40B4-BE49-F238E27FC236}">
                    <a16:creationId xmlns:a16="http://schemas.microsoft.com/office/drawing/2014/main" id="{173DC0C7-D94B-1E4D-B1A1-D008FE5AE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66">
                <a:extLst>
                  <a:ext uri="{FF2B5EF4-FFF2-40B4-BE49-F238E27FC236}">
                    <a16:creationId xmlns:a16="http://schemas.microsoft.com/office/drawing/2014/main" id="{94849B1F-2909-C942-9B34-9C0D20D2C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7">
                <a:extLst>
                  <a:ext uri="{FF2B5EF4-FFF2-40B4-BE49-F238E27FC236}">
                    <a16:creationId xmlns:a16="http://schemas.microsoft.com/office/drawing/2014/main" id="{2B96F0F2-CF4F-4D46-B6C8-8A87C5C353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68">
              <a:extLst>
                <a:ext uri="{FF2B5EF4-FFF2-40B4-BE49-F238E27FC236}">
                  <a16:creationId xmlns:a16="http://schemas.microsoft.com/office/drawing/2014/main" id="{712A9312-36DB-F245-918A-A4AF63ADAF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2" name="Rectangle 69">
                <a:extLst>
                  <a:ext uri="{FF2B5EF4-FFF2-40B4-BE49-F238E27FC236}">
                    <a16:creationId xmlns:a16="http://schemas.microsoft.com/office/drawing/2014/main" id="{33F68D39-506B-134E-B390-591C14CB34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0">
                <a:extLst>
                  <a:ext uri="{FF2B5EF4-FFF2-40B4-BE49-F238E27FC236}">
                    <a16:creationId xmlns:a16="http://schemas.microsoft.com/office/drawing/2014/main" id="{0871189D-41C5-E94B-BAB2-C6996E788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1">
                <a:extLst>
                  <a:ext uri="{FF2B5EF4-FFF2-40B4-BE49-F238E27FC236}">
                    <a16:creationId xmlns:a16="http://schemas.microsoft.com/office/drawing/2014/main" id="{4EDB5A23-0A15-094E-A2A8-3ABAC6555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2">
                <a:extLst>
                  <a:ext uri="{FF2B5EF4-FFF2-40B4-BE49-F238E27FC236}">
                    <a16:creationId xmlns:a16="http://schemas.microsoft.com/office/drawing/2014/main" id="{A6DFF519-A475-2D44-B79A-60DD93F0A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73">
              <a:extLst>
                <a:ext uri="{FF2B5EF4-FFF2-40B4-BE49-F238E27FC236}">
                  <a16:creationId xmlns:a16="http://schemas.microsoft.com/office/drawing/2014/main" id="{812B6BC4-4E50-AB42-874A-15E9D7FC9D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8" name="Rectangle 74">
                <a:extLst>
                  <a:ext uri="{FF2B5EF4-FFF2-40B4-BE49-F238E27FC236}">
                    <a16:creationId xmlns:a16="http://schemas.microsoft.com/office/drawing/2014/main" id="{10B3CF41-DF46-7F40-BCBA-733E388A0F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5">
                <a:extLst>
                  <a:ext uri="{FF2B5EF4-FFF2-40B4-BE49-F238E27FC236}">
                    <a16:creationId xmlns:a16="http://schemas.microsoft.com/office/drawing/2014/main" id="{09490481-F2D8-3F40-9DA7-90B1ECA2B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76">
                <a:extLst>
                  <a:ext uri="{FF2B5EF4-FFF2-40B4-BE49-F238E27FC236}">
                    <a16:creationId xmlns:a16="http://schemas.microsoft.com/office/drawing/2014/main" id="{0571F550-46E9-1640-8C21-6BED26826F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7">
                <a:extLst>
                  <a:ext uri="{FF2B5EF4-FFF2-40B4-BE49-F238E27FC236}">
                    <a16:creationId xmlns:a16="http://schemas.microsoft.com/office/drawing/2014/main" id="{FDF8AAA7-4C4D-B743-8716-49BE0ED82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78">
              <a:extLst>
                <a:ext uri="{FF2B5EF4-FFF2-40B4-BE49-F238E27FC236}">
                  <a16:creationId xmlns:a16="http://schemas.microsoft.com/office/drawing/2014/main" id="{C768F846-FE40-F440-BE22-7A873A196E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4" name="Rectangle 79">
                <a:extLst>
                  <a:ext uri="{FF2B5EF4-FFF2-40B4-BE49-F238E27FC236}">
                    <a16:creationId xmlns:a16="http://schemas.microsoft.com/office/drawing/2014/main" id="{A687666E-F1E4-E345-8696-F18815D9C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0">
                <a:extLst>
                  <a:ext uri="{FF2B5EF4-FFF2-40B4-BE49-F238E27FC236}">
                    <a16:creationId xmlns:a16="http://schemas.microsoft.com/office/drawing/2014/main" id="{6DD6FC9D-2F23-8B47-AB88-1C128AF50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6" name="Rectangle 81">
                <a:extLst>
                  <a:ext uri="{FF2B5EF4-FFF2-40B4-BE49-F238E27FC236}">
                    <a16:creationId xmlns:a16="http://schemas.microsoft.com/office/drawing/2014/main" id="{B9C46CBF-8450-944F-A16A-2239B6B202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82">
                <a:extLst>
                  <a:ext uri="{FF2B5EF4-FFF2-40B4-BE49-F238E27FC236}">
                    <a16:creationId xmlns:a16="http://schemas.microsoft.com/office/drawing/2014/main" id="{55C77D5A-EC15-2948-9B90-2FEE957A3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6" name="Rectangle 83">
            <a:extLst>
              <a:ext uri="{FF2B5EF4-FFF2-40B4-BE49-F238E27FC236}">
                <a16:creationId xmlns:a16="http://schemas.microsoft.com/office/drawing/2014/main" id="{2AFED805-51FF-7C41-A4A6-770EC8C3630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77" name="Rectangle 84">
            <a:extLst>
              <a:ext uri="{FF2B5EF4-FFF2-40B4-BE49-F238E27FC236}">
                <a16:creationId xmlns:a16="http://schemas.microsoft.com/office/drawing/2014/main" id="{86991268-F6A3-9340-984F-D4F7641A48B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8" name="Rectangle 86">
            <a:extLst>
              <a:ext uri="{FF2B5EF4-FFF2-40B4-BE49-F238E27FC236}">
                <a16:creationId xmlns:a16="http://schemas.microsoft.com/office/drawing/2014/main" id="{000111CB-2117-444A-9289-896A0F1B9BC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49686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bg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bg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79" name="TextBox 2">
            <a:extLst>
              <a:ext uri="{FF2B5EF4-FFF2-40B4-BE49-F238E27FC236}">
                <a16:creationId xmlns:a16="http://schemas.microsoft.com/office/drawing/2014/main" id="{BCDC607C-3149-044F-8977-A532DBE97944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0" name="图片 79">
            <a:extLst>
              <a:ext uri="{FF2B5EF4-FFF2-40B4-BE49-F238E27FC236}">
                <a16:creationId xmlns:a16="http://schemas.microsoft.com/office/drawing/2014/main" id="{EEEA841A-6AA9-F640-A661-DC91BD568C6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81" name="副标题 2">
            <a:extLst>
              <a:ext uri="{FF2B5EF4-FFF2-40B4-BE49-F238E27FC236}">
                <a16:creationId xmlns:a16="http://schemas.microsoft.com/office/drawing/2014/main" id="{36453C5E-EF89-1E40-88D2-12E883E91FB5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bg1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50798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1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5F1158-B1AA-8F41-AF0A-FEA0EC187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968" y="2394856"/>
            <a:ext cx="6891755" cy="18890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F8FC7CCD-75EB-9C44-BC7D-29679334A8CA}"/>
              </a:ext>
            </a:extLst>
          </p:cNvPr>
          <p:cNvSpPr txBox="1">
            <a:spLocks/>
          </p:cNvSpPr>
          <p:nvPr userDrawn="1"/>
        </p:nvSpPr>
        <p:spPr>
          <a:xfrm>
            <a:off x="7979357" y="2794960"/>
            <a:ext cx="3225168" cy="20299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065"/>
              </a:lnSpc>
            </a:pP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Copyright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©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2023 XXX Technologies Co., Ltd.</a:t>
            </a:r>
            <a:b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</a:b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All Rights Reserved.</a:t>
            </a: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information in this document may contain predictive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statements including, without limitation, statements regarding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future financial and operating results, future product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portfolio, new technology, etc. There are a number of factors that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could cause actual results and developments to differ materially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from those expressed or implied in the predictive statements.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Therefore, such information is provided for reference purpose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only and constitutes neither an offer nor an acceptance. XXX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may change the information at any time without notice. </a:t>
            </a:r>
          </a:p>
          <a:p>
            <a:pPr>
              <a:lnSpc>
                <a:spcPts val="1065"/>
              </a:lnSpc>
            </a:pPr>
            <a:endParaRPr kumimoji="1" lang="zh-CN" altLang="en-US" sz="779" dirty="0">
              <a:solidFill>
                <a:srgbClr val="1D1D1B"/>
              </a:solidFill>
              <a:latin typeface="+mn-lt"/>
            </a:endParaRPr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12B8F806-ABD5-064C-8793-5E22C72554FD}"/>
              </a:ext>
            </a:extLst>
          </p:cNvPr>
          <p:cNvSpPr txBox="1">
            <a:spLocks/>
          </p:cNvSpPr>
          <p:nvPr userDrawn="1"/>
        </p:nvSpPr>
        <p:spPr>
          <a:xfrm>
            <a:off x="7987276" y="1599191"/>
            <a:ext cx="3477701" cy="4911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1"/>
              </a:lnSpc>
              <a:spcBef>
                <a:spcPts val="0"/>
              </a:spcBef>
            </a:pP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把</a:t>
            </a:r>
            <a: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AI</a:t>
            </a: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系统带入每个开发者、每个家庭、</a:t>
            </a:r>
            <a:b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</a:b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每个组织，构建万物互联的智能世界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1235B6F-D691-2C40-93D4-EC5427ADDFB0}"/>
              </a:ext>
            </a:extLst>
          </p:cNvPr>
          <p:cNvSpPr txBox="1">
            <a:spLocks/>
          </p:cNvSpPr>
          <p:nvPr userDrawn="1"/>
        </p:nvSpPr>
        <p:spPr>
          <a:xfrm>
            <a:off x="7977672" y="2106124"/>
            <a:ext cx="3481833" cy="58280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94"/>
              </a:lnSpc>
            </a:pP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Bring AI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System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to every person, home and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intelligent world.</a:t>
            </a:r>
            <a:endParaRPr kumimoji="1" lang="zh-CN" altLang="en-US" sz="1200" dirty="0">
              <a:solidFill>
                <a:srgbClr val="1D1D1B"/>
              </a:solidFill>
              <a:latin typeface="Gill Sans MT" panose="020B0502020104020203" pitchFamily="34" charset="0"/>
              <a:ea typeface="Microsoft YaHei" charset="-122"/>
              <a:cs typeface="Microsoft YaHei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D72D31F-379B-7E48-8BAB-A5640DD86C39}"/>
              </a:ext>
            </a:extLst>
          </p:cNvPr>
          <p:cNvSpPr/>
          <p:nvPr userDrawn="1"/>
        </p:nvSpPr>
        <p:spPr bwMode="auto">
          <a:xfrm>
            <a:off x="618969" y="205786"/>
            <a:ext cx="6891755" cy="6446427"/>
          </a:xfrm>
          <a:prstGeom prst="rect">
            <a:avLst/>
          </a:prstGeom>
          <a:blipFill dpi="0" rotWithShape="1">
            <a:blip r:embed="rId3" cstate="screen">
              <a:alphaModFix amt="3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1F3DDE87-89CE-3848-A1C3-2150D6C0F2CD}"/>
              </a:ext>
            </a:extLst>
          </p:cNvPr>
          <p:cNvSpPr txBox="1"/>
          <p:nvPr userDrawn="1"/>
        </p:nvSpPr>
        <p:spPr>
          <a:xfrm>
            <a:off x="8203300" y="4709847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rgbClr val="C00000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rgbClr val="C00000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EEF0F78-B57F-8D4C-A10F-C1BE427D4B8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7276" y="4788537"/>
            <a:ext cx="144000" cy="144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2" name="副标题 2">
            <a:extLst>
              <a:ext uri="{FF2B5EF4-FFF2-40B4-BE49-F238E27FC236}">
                <a16:creationId xmlns:a16="http://schemas.microsoft.com/office/drawing/2014/main" id="{5307B254-91AE-6640-A8B8-5F31CD80A23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7867185" y="5047174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5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3" name="TextBox 2">
            <a:extLst>
              <a:ext uri="{FF2B5EF4-FFF2-40B4-BE49-F238E27FC236}">
                <a16:creationId xmlns:a16="http://schemas.microsoft.com/office/drawing/2014/main" id="{5D60F0F4-118F-1946-A08D-99C1259DCFE3}"/>
              </a:ext>
            </a:extLst>
          </p:cNvPr>
          <p:cNvSpPr txBox="1"/>
          <p:nvPr userDrawn="1"/>
        </p:nvSpPr>
        <p:spPr>
          <a:xfrm>
            <a:off x="7867185" y="5295498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com/chenzomi12/DeepLearningSystem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848406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ctr" defTabSz="1187798" rtl="0" eaLnBrk="1" latinLnBrk="0" hangingPunct="1">
        <a:lnSpc>
          <a:spcPct val="90000"/>
        </a:lnSpc>
        <a:spcBef>
          <a:spcPct val="0"/>
        </a:spcBef>
        <a:buNone/>
        <a:defRPr sz="6600" b="0" kern="1200">
          <a:solidFill>
            <a:srgbClr val="1D1D1A"/>
          </a:solidFill>
          <a:latin typeface="Futura Medium" panose="020B0602020204020303" pitchFamily="34" charset="-79"/>
          <a:ea typeface="Microsoft YaHei" panose="020B0503020204020204" pitchFamily="34" charset="-122"/>
          <a:cs typeface="Futura Medium" panose="020B0602020204020303" pitchFamily="34" charset="-79"/>
        </a:defRPr>
      </a:lvl1pPr>
    </p:titleStyle>
    <p:bodyStyle>
      <a:lvl1pPr marL="0" indent="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None/>
        <a:defRPr sz="1819" kern="1200">
          <a:solidFill>
            <a:srgbClr val="FFFFFF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593900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1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tiff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3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image" Target="../media/image90.png"/><Relationship Id="rId7" Type="http://schemas.openxmlformats.org/officeDocument/2006/relationships/image" Target="../media/image130.pn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20.png"/><Relationship Id="rId11" Type="http://schemas.openxmlformats.org/officeDocument/2006/relationships/image" Target="../media/image17.png"/><Relationship Id="rId5" Type="http://schemas.openxmlformats.org/officeDocument/2006/relationships/image" Target="../media/image110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15.e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28.png"/><Relationship Id="rId3" Type="http://schemas.openxmlformats.org/officeDocument/2006/relationships/image" Target="../media/image21.png"/><Relationship Id="rId7" Type="http://schemas.openxmlformats.org/officeDocument/2006/relationships/image" Target="../media/image130.png"/><Relationship Id="rId12" Type="http://schemas.openxmlformats.org/officeDocument/2006/relationships/image" Target="../media/image1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4.png"/><Relationship Id="rId11" Type="http://schemas.openxmlformats.org/officeDocument/2006/relationships/image" Target="../media/image27.png"/><Relationship Id="rId5" Type="http://schemas.openxmlformats.org/officeDocument/2006/relationships/image" Target="../media/image23.png"/><Relationship Id="rId15" Type="http://schemas.openxmlformats.org/officeDocument/2006/relationships/image" Target="../media/image30.png"/><Relationship Id="rId10" Type="http://schemas.openxmlformats.org/officeDocument/2006/relationships/image" Target="../media/image26.png"/><Relationship Id="rId4" Type="http://schemas.openxmlformats.org/officeDocument/2006/relationships/image" Target="../media/image22.png"/><Relationship Id="rId9" Type="http://schemas.openxmlformats.org/officeDocument/2006/relationships/image" Target="../media/image15.emf"/><Relationship Id="rId1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0707447-0FCC-074B-826A-17D5170569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62674" y="4149951"/>
            <a:ext cx="2024146" cy="643926"/>
          </a:xfrm>
          <a:prstGeom prst="rect">
            <a:avLst/>
          </a:prstGeom>
          <a:noFill/>
        </p:spPr>
        <p:txBody>
          <a:bodyPr anchor="ctr"/>
          <a:lstStyle/>
          <a:p>
            <a:r>
              <a:rPr lang="en-US" altLang="zh-CN" sz="4800" dirty="0">
                <a:solidFill>
                  <a:srgbClr val="1D1D1A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rPr>
              <a:t>ZOMI</a:t>
            </a:r>
            <a:endParaRPr lang="zh-CN" altLang="en-US" sz="4800" dirty="0">
              <a:solidFill>
                <a:srgbClr val="1D1D1A"/>
              </a:solidFill>
              <a:latin typeface="ACGN-MiaoGB-Flash" panose="02020300000000000000" pitchFamily="18" charset="-122"/>
              <a:ea typeface="ACGN-MiaoGB-Flash" panose="02020300000000000000" pitchFamily="18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A28B713-1474-034E-87C1-E100526817E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2696" y="4149951"/>
            <a:ext cx="676655" cy="676655"/>
          </a:xfrm>
          <a:prstGeom prst="ellipse">
            <a:avLst/>
          </a:prstGeom>
          <a:ln w="19050" cap="rnd">
            <a:solidFill>
              <a:srgbClr val="FFFFFF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id="{34B4C8F5-C78D-B149-9A25-9FB545F187F9}"/>
              </a:ext>
            </a:extLst>
          </p:cNvPr>
          <p:cNvSpPr txBox="1">
            <a:spLocks/>
          </p:cNvSpPr>
          <p:nvPr/>
        </p:nvSpPr>
        <p:spPr>
          <a:xfrm>
            <a:off x="852696" y="692696"/>
            <a:ext cx="7030063" cy="9535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5pPr>
            <a:lvl6pPr marL="609402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6pPr>
            <a:lvl7pPr marL="1218804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7pPr>
            <a:lvl8pPr marL="1828206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8pPr>
            <a:lvl9pPr marL="2437608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9pPr>
          </a:lstStyle>
          <a:p>
            <a:r>
              <a:rPr lang="zh-CN" altLang="en-US" sz="6600" kern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</a:rPr>
              <a:t>大模型</a:t>
            </a:r>
            <a:r>
              <a:rPr lang="zh-CN" altLang="en-US" sz="4000" kern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</a:rPr>
              <a:t>系列</a:t>
            </a:r>
            <a:r>
              <a:rPr lang="en-US" altLang="zh-CN" sz="4000" kern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</a:rPr>
              <a:t>-</a:t>
            </a:r>
            <a:r>
              <a:rPr lang="zh-CN" altLang="en-US" sz="4000" kern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</a:rPr>
              <a:t>集群网络</a:t>
            </a:r>
            <a:endParaRPr lang="zh-CN" altLang="en-US" sz="6600" kern="0" dirty="0">
              <a:solidFill>
                <a:srgbClr val="C00000"/>
              </a:solidFill>
              <a:latin typeface="Gill Sans MT" panose="020B0502020104020203" pitchFamily="34" charset="0"/>
              <a:ea typeface="+mj-ea"/>
            </a:endParaRPr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74A9CB9F-4DA1-7140-97D3-DE0194B7B103}"/>
              </a:ext>
            </a:extLst>
          </p:cNvPr>
          <p:cNvSpPr txBox="1">
            <a:spLocks/>
          </p:cNvSpPr>
          <p:nvPr/>
        </p:nvSpPr>
        <p:spPr>
          <a:xfrm>
            <a:off x="852697" y="1962001"/>
            <a:ext cx="11344066" cy="1872208"/>
          </a:xfrm>
          <a:prstGeom prst="rect">
            <a:avLst/>
          </a:prstGeom>
          <a:gradFill flip="none" rotWithShape="1">
            <a:gsLst>
              <a:gs pos="29000">
                <a:schemeClr val="bg1">
                  <a:alpha val="0"/>
                </a:schemeClr>
              </a:gs>
              <a:gs pos="62000">
                <a:schemeClr val="bg1">
                  <a:alpha val="32000"/>
                </a:schemeClr>
              </a:gs>
              <a:gs pos="99000">
                <a:srgbClr val="91A2BF"/>
              </a:gs>
            </a:gsLst>
            <a:lin ang="0" scaled="0"/>
            <a:tileRect/>
          </a:gradFill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5pPr>
            <a:lvl6pPr marL="609402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6pPr>
            <a:lvl7pPr marL="1218804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7pPr>
            <a:lvl8pPr marL="1828206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8pPr>
            <a:lvl9pPr marL="2437608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9pPr>
          </a:lstStyle>
          <a:p>
            <a:r>
              <a:rPr lang="en-US" altLang="zh-CN" sz="9600" kern="0" dirty="0">
                <a:solidFill>
                  <a:srgbClr val="C00000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</a:rPr>
              <a:t>PyTorch</a:t>
            </a:r>
            <a:r>
              <a:rPr lang="zh-CN" altLang="en-US" sz="9600" kern="0" dirty="0">
                <a:solidFill>
                  <a:srgbClr val="C00000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</a:rPr>
              <a:t> 通信原语</a:t>
            </a:r>
            <a:endParaRPr lang="zh-CN" altLang="en-US" sz="11500" kern="0" dirty="0">
              <a:solidFill>
                <a:srgbClr val="C00000"/>
              </a:solidFill>
              <a:latin typeface="Futura Medium" panose="020B0602020204020303" pitchFamily="34" charset="-79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746352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2908404-DA5F-BF4E-8475-358759E84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分布式训练系统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914A5EE-CA09-B947-8958-8C4AD17D37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636" y="1628800"/>
            <a:ext cx="7920880" cy="4211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1465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230484-5750-4546-B933-C18A3CF63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 dirty="0">
                <a:solidFill>
                  <a:srgbClr val="C00000"/>
                </a:solidFill>
                <a:latin typeface="+mj-ea"/>
                <a:ea typeface="+mj-ea"/>
                <a:cs typeface="Times New Roman" panose="02020503050405090304" pitchFamily="18" charset="0"/>
              </a:rPr>
              <a:t>通信实现方式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777AFC6E-40C1-B04B-BA15-E7AB0A50E16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sz="2400" b="1" dirty="0"/>
              <a:t>点对点通信 </a:t>
            </a:r>
            <a:r>
              <a:rPr lang="en-US" altLang="zh-CN" sz="2400" b="1" dirty="0"/>
              <a:t>Send/Recv</a:t>
            </a:r>
          </a:p>
          <a:p>
            <a:pPr lvl="1"/>
            <a:r>
              <a:rPr lang="en-US" altLang="zh-CN" sz="2000" dirty="0"/>
              <a:t>TCP/IP</a:t>
            </a:r>
          </a:p>
          <a:p>
            <a:pPr lvl="1"/>
            <a:r>
              <a:rPr lang="en-US" altLang="zh-CN" sz="2000" dirty="0"/>
              <a:t>RDMA</a:t>
            </a:r>
          </a:p>
          <a:p>
            <a:r>
              <a:rPr lang="zh-CN" altLang="en-US" sz="2400" b="1" dirty="0"/>
              <a:t>集合式通信 </a:t>
            </a:r>
            <a:r>
              <a:rPr lang="en-US" altLang="zh-CN" sz="2400" b="1" dirty="0"/>
              <a:t>All-Reduce</a:t>
            </a:r>
          </a:p>
          <a:p>
            <a:pPr lvl="1"/>
            <a:r>
              <a:rPr lang="en-US" altLang="zh-CN" sz="2000" dirty="0"/>
              <a:t>TCP/IP</a:t>
            </a:r>
          </a:p>
          <a:p>
            <a:pPr lvl="1"/>
            <a:r>
              <a:rPr lang="en-US" altLang="zh-CN" sz="2000" dirty="0"/>
              <a:t>NCCL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8625896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8000">
        <p159:morph option="byObject"/>
      </p:transition>
    </mc:Choice>
    <mc:Fallback xmlns="">
      <p:transition spd="slow" advClick="0" advTm="800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>
            <a:extLst>
              <a:ext uri="{FF2B5EF4-FFF2-40B4-BE49-F238E27FC236}">
                <a16:creationId xmlns:a16="http://schemas.microsoft.com/office/drawing/2014/main" id="{27A1A356-825E-5743-B0B0-175D2FA766D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Futura Medium" panose="020B0602020204020303" pitchFamily="34" charset="-79"/>
                <a:cs typeface="Futura Medium" panose="020B0602020204020303" pitchFamily="34" charset="-79"/>
              </a:rPr>
              <a:t>2.</a:t>
            </a:r>
            <a:r>
              <a:rPr lang="zh-CN" alt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en-US" altLang="zh-CN" dirty="0">
                <a:latin typeface="Futura Medium" panose="020B0602020204020303" pitchFamily="34" charset="-79"/>
                <a:cs typeface="Futura Medium" panose="020B0602020204020303" pitchFamily="34" charset="-79"/>
              </a:rPr>
              <a:t>PyTorch</a:t>
            </a:r>
          </a:p>
          <a:p>
            <a:r>
              <a:rPr lang="zh-CN" alt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分布式</a:t>
            </a:r>
            <a:r>
              <a:rPr lang="en-US" altLang="zh-CN" dirty="0">
                <a:latin typeface="Futura Medium" panose="020B0602020204020303" pitchFamily="34" charset="-79"/>
                <a:cs typeface="Futura Medium" panose="020B0602020204020303" pitchFamily="34" charset="-79"/>
              </a:rPr>
              <a:t>API</a:t>
            </a:r>
            <a:endParaRPr lang="zh-CN" altLang="en-US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4760108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EEFA40-79A8-864C-A1AA-C3F5ECBCE1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7D56E2FB-D350-2545-AEA8-C5E0C809C28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Pytorch</a:t>
            </a:r>
            <a:r>
              <a:rPr lang="zh-CN" altLang="en-US" dirty="0"/>
              <a:t>的分布式训练的通信是依赖</a:t>
            </a:r>
            <a:r>
              <a:rPr lang="en-US" altLang="zh-CN" dirty="0"/>
              <a:t>torch.distributed</a:t>
            </a:r>
            <a:r>
              <a:rPr lang="zh-CN" altLang="en-US" dirty="0"/>
              <a:t>模块来实现的，</a:t>
            </a:r>
            <a:r>
              <a:rPr lang="en-US" altLang="zh-CN" dirty="0"/>
              <a:t>torch.distributed</a:t>
            </a:r>
            <a:r>
              <a:rPr lang="zh-CN" altLang="en-US" dirty="0"/>
              <a:t>提供了</a:t>
            </a:r>
            <a:r>
              <a:rPr lang="en-US" altLang="zh-CN" dirty="0"/>
              <a:t>point-2-point communication </a:t>
            </a:r>
            <a:r>
              <a:rPr lang="zh-CN" altLang="en-US" dirty="0"/>
              <a:t>和</a:t>
            </a:r>
            <a:r>
              <a:rPr lang="en-US" altLang="zh-CN" dirty="0"/>
              <a:t>collective communication</a:t>
            </a:r>
            <a:r>
              <a:rPr lang="zh-CN" altLang="en-US" dirty="0"/>
              <a:t>两种通信方式。</a:t>
            </a:r>
          </a:p>
          <a:p>
            <a:r>
              <a:rPr lang="en-US" altLang="zh-CN" dirty="0"/>
              <a:t>point-2-point communication</a:t>
            </a:r>
            <a:r>
              <a:rPr lang="zh-CN" altLang="en-US" dirty="0"/>
              <a:t>提供了</a:t>
            </a:r>
            <a:r>
              <a:rPr lang="en-US" altLang="zh-CN" dirty="0"/>
              <a:t>send</a:t>
            </a:r>
            <a:r>
              <a:rPr lang="zh-CN" altLang="en-US" dirty="0"/>
              <a:t>和</a:t>
            </a:r>
            <a:r>
              <a:rPr lang="en-US" altLang="zh-CN" dirty="0"/>
              <a:t>recv</a:t>
            </a:r>
            <a:r>
              <a:rPr lang="zh-CN" altLang="en-US" dirty="0"/>
              <a:t>语义，用于任务间的通信</a:t>
            </a:r>
          </a:p>
          <a:p>
            <a:r>
              <a:rPr lang="en-US" altLang="zh-CN" dirty="0"/>
              <a:t>collective communication</a:t>
            </a:r>
            <a:r>
              <a:rPr lang="zh-CN" altLang="en-US" dirty="0"/>
              <a:t>主要提供了</a:t>
            </a:r>
            <a:r>
              <a:rPr lang="en-US" altLang="zh-CN" dirty="0"/>
              <a:t>scatter/broadcast/gather/reduce/all_reduce/all_gather </a:t>
            </a:r>
            <a:r>
              <a:rPr lang="zh-CN" altLang="en-US" dirty="0"/>
              <a:t>语义，不同的</a:t>
            </a:r>
            <a:r>
              <a:rPr lang="en-US" altLang="zh-CN" dirty="0"/>
              <a:t>backend</a:t>
            </a:r>
            <a:r>
              <a:rPr lang="zh-CN" altLang="en-US" dirty="0"/>
              <a:t>在提供的通信语义上具有一定的差异性。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66095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8000"/>
    </mc:Choice>
    <mc:Fallback xmlns="">
      <p:transition advClick="0" advTm="80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B626C4-428B-4F4E-8D99-44C847B27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graphicFrame>
        <p:nvGraphicFramePr>
          <p:cNvPr id="7" name="内容占位符 6">
            <a:extLst>
              <a:ext uri="{FF2B5EF4-FFF2-40B4-BE49-F238E27FC236}">
                <a16:creationId xmlns:a16="http://schemas.microsoft.com/office/drawing/2014/main" id="{AF1F9A96-4D2C-EC4C-A556-9725E038621F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345900196"/>
              </p:ext>
            </p:extLst>
          </p:nvPr>
        </p:nvGraphicFramePr>
        <p:xfrm>
          <a:off x="623888" y="1360488"/>
          <a:ext cx="10963274" cy="6263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6182">
                  <a:extLst>
                    <a:ext uri="{9D8B030D-6E8A-4147-A177-3AD203B41FA5}">
                      <a16:colId xmlns:a16="http://schemas.microsoft.com/office/drawing/2014/main" val="2994135164"/>
                    </a:ext>
                  </a:extLst>
                </a:gridCol>
                <a:gridCol w="1566182">
                  <a:extLst>
                    <a:ext uri="{9D8B030D-6E8A-4147-A177-3AD203B41FA5}">
                      <a16:colId xmlns:a16="http://schemas.microsoft.com/office/drawing/2014/main" val="1598737301"/>
                    </a:ext>
                  </a:extLst>
                </a:gridCol>
                <a:gridCol w="1566182">
                  <a:extLst>
                    <a:ext uri="{9D8B030D-6E8A-4147-A177-3AD203B41FA5}">
                      <a16:colId xmlns:a16="http://schemas.microsoft.com/office/drawing/2014/main" val="2187224238"/>
                    </a:ext>
                  </a:extLst>
                </a:gridCol>
                <a:gridCol w="1566182">
                  <a:extLst>
                    <a:ext uri="{9D8B030D-6E8A-4147-A177-3AD203B41FA5}">
                      <a16:colId xmlns:a16="http://schemas.microsoft.com/office/drawing/2014/main" val="2035083078"/>
                    </a:ext>
                  </a:extLst>
                </a:gridCol>
                <a:gridCol w="1566182">
                  <a:extLst>
                    <a:ext uri="{9D8B030D-6E8A-4147-A177-3AD203B41FA5}">
                      <a16:colId xmlns:a16="http://schemas.microsoft.com/office/drawing/2014/main" val="436189155"/>
                    </a:ext>
                  </a:extLst>
                </a:gridCol>
                <a:gridCol w="1566182">
                  <a:extLst>
                    <a:ext uri="{9D8B030D-6E8A-4147-A177-3AD203B41FA5}">
                      <a16:colId xmlns:a16="http://schemas.microsoft.com/office/drawing/2014/main" val="3861021964"/>
                    </a:ext>
                  </a:extLst>
                </a:gridCol>
                <a:gridCol w="1566182">
                  <a:extLst>
                    <a:ext uri="{9D8B030D-6E8A-4147-A177-3AD203B41FA5}">
                      <a16:colId xmlns:a16="http://schemas.microsoft.com/office/drawing/2014/main" val="20120361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dirty="0">
                          <a:effectLst/>
                        </a:rPr>
                        <a:t>Device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>
                          <a:effectLst/>
                        </a:rPr>
                        <a:t>CPU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>
                          <a:effectLst/>
                        </a:rPr>
                        <a:t>GPU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>
                          <a:effectLst/>
                        </a:rPr>
                        <a:t>CPU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>
                          <a:effectLst/>
                        </a:rPr>
                        <a:t>GPU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>
                          <a:effectLst/>
                        </a:rPr>
                        <a:t>CPU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>
                          <a:effectLst/>
                        </a:rPr>
                        <a:t>GPU</a:t>
                      </a:r>
                    </a:p>
                  </a:txBody>
                  <a:tcPr marL="95250" marR="95250" marT="47625" marB="47625" anchor="ctr"/>
                </a:tc>
                <a:extLst>
                  <a:ext uri="{0D108BD9-81ED-4DB2-BD59-A6C34878D82A}">
                    <a16:rowId xmlns:a16="http://schemas.microsoft.com/office/drawing/2014/main" val="22334835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>
                          <a:effectLst/>
                        </a:rPr>
                        <a:t>send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zh-CN" altLang="en-US">
                          <a:effectLst/>
                        </a:rPr>
                        <a:t>✓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zh-CN" altLang="en-US">
                          <a:effectLst/>
                        </a:rPr>
                        <a:t>✘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zh-CN" altLang="en-US">
                          <a:effectLst/>
                        </a:rPr>
                        <a:t>✓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zh-CN">
                          <a:effectLst/>
                        </a:rPr>
                        <a:t>?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zh-CN" altLang="en-US">
                          <a:effectLst/>
                        </a:rPr>
                        <a:t>✘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zh-CN" altLang="en-US">
                          <a:effectLst/>
                        </a:rPr>
                        <a:t>✘</a:t>
                      </a:r>
                    </a:p>
                  </a:txBody>
                  <a:tcPr marL="95250" marR="95250" marT="47625" marB="47625" anchor="ctr"/>
                </a:tc>
                <a:extLst>
                  <a:ext uri="{0D108BD9-81ED-4DB2-BD59-A6C34878D82A}">
                    <a16:rowId xmlns:a16="http://schemas.microsoft.com/office/drawing/2014/main" val="29933833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dirty="0" err="1">
                          <a:effectLst/>
                        </a:rPr>
                        <a:t>recv</a:t>
                      </a:r>
                      <a:endParaRPr lang="en-US" dirty="0">
                        <a:effectLst/>
                      </a:endParaRP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zh-CN" altLang="en-US">
                          <a:effectLst/>
                        </a:rPr>
                        <a:t>✓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zh-CN" altLang="en-US">
                          <a:effectLst/>
                        </a:rPr>
                        <a:t>✘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zh-CN" altLang="en-US">
                          <a:effectLst/>
                        </a:rPr>
                        <a:t>✓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zh-CN">
                          <a:effectLst/>
                        </a:rPr>
                        <a:t>?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zh-CN" altLang="en-US">
                          <a:effectLst/>
                        </a:rPr>
                        <a:t>✘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zh-CN" altLang="en-US">
                          <a:effectLst/>
                        </a:rPr>
                        <a:t>✘</a:t>
                      </a:r>
                    </a:p>
                  </a:txBody>
                  <a:tcPr marL="95250" marR="95250" marT="47625" marB="47625" anchor="ctr"/>
                </a:tc>
                <a:extLst>
                  <a:ext uri="{0D108BD9-81ED-4DB2-BD59-A6C34878D82A}">
                    <a16:rowId xmlns:a16="http://schemas.microsoft.com/office/drawing/2014/main" val="21061539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>
                          <a:effectLst/>
                        </a:rPr>
                        <a:t>broadcast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zh-CN" altLang="en-US">
                          <a:effectLst/>
                        </a:rPr>
                        <a:t>✓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zh-CN" altLang="en-US">
                          <a:effectLst/>
                        </a:rPr>
                        <a:t>✓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zh-CN" altLang="en-US">
                          <a:effectLst/>
                        </a:rPr>
                        <a:t>✓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zh-CN">
                          <a:effectLst/>
                        </a:rPr>
                        <a:t>?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zh-CN" altLang="en-US">
                          <a:effectLst/>
                        </a:rPr>
                        <a:t>✘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zh-CN" altLang="en-US">
                          <a:effectLst/>
                        </a:rPr>
                        <a:t>✓</a:t>
                      </a:r>
                    </a:p>
                  </a:txBody>
                  <a:tcPr marL="95250" marR="95250" marT="47625" marB="47625" anchor="ctr"/>
                </a:tc>
                <a:extLst>
                  <a:ext uri="{0D108BD9-81ED-4DB2-BD59-A6C34878D82A}">
                    <a16:rowId xmlns:a16="http://schemas.microsoft.com/office/drawing/2014/main" val="42836186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>
                          <a:effectLst/>
                        </a:rPr>
                        <a:t>all_reduce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zh-CN" altLang="en-US">
                          <a:effectLst/>
                        </a:rPr>
                        <a:t>✓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zh-CN" altLang="en-US">
                          <a:effectLst/>
                        </a:rPr>
                        <a:t>✓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zh-CN" altLang="en-US">
                          <a:effectLst/>
                        </a:rPr>
                        <a:t>✓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zh-CN">
                          <a:effectLst/>
                        </a:rPr>
                        <a:t>?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zh-CN" altLang="en-US">
                          <a:effectLst/>
                        </a:rPr>
                        <a:t>✘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zh-CN" altLang="en-US">
                          <a:effectLst/>
                        </a:rPr>
                        <a:t>✓</a:t>
                      </a:r>
                    </a:p>
                  </a:txBody>
                  <a:tcPr marL="95250" marR="95250" marT="47625" marB="47625" anchor="ctr"/>
                </a:tc>
                <a:extLst>
                  <a:ext uri="{0D108BD9-81ED-4DB2-BD59-A6C34878D82A}">
                    <a16:rowId xmlns:a16="http://schemas.microsoft.com/office/drawing/2014/main" val="23490191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>
                          <a:effectLst/>
                        </a:rPr>
                        <a:t>reduce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zh-CN" altLang="en-US">
                          <a:effectLst/>
                        </a:rPr>
                        <a:t>✓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zh-CN" altLang="en-US">
                          <a:effectLst/>
                        </a:rPr>
                        <a:t>✘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zh-CN" altLang="en-US">
                          <a:effectLst/>
                        </a:rPr>
                        <a:t>✓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zh-CN">
                          <a:effectLst/>
                        </a:rPr>
                        <a:t>?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zh-CN" altLang="en-US">
                          <a:effectLst/>
                        </a:rPr>
                        <a:t>✘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zh-CN" altLang="en-US">
                          <a:effectLst/>
                        </a:rPr>
                        <a:t>✓</a:t>
                      </a:r>
                    </a:p>
                  </a:txBody>
                  <a:tcPr marL="95250" marR="95250" marT="47625" marB="47625" anchor="ctr"/>
                </a:tc>
                <a:extLst>
                  <a:ext uri="{0D108BD9-81ED-4DB2-BD59-A6C34878D82A}">
                    <a16:rowId xmlns:a16="http://schemas.microsoft.com/office/drawing/2014/main" val="2837304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>
                          <a:effectLst/>
                        </a:rPr>
                        <a:t>all_gather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zh-CN" altLang="en-US">
                          <a:effectLst/>
                        </a:rPr>
                        <a:t>✓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zh-CN" altLang="en-US">
                          <a:effectLst/>
                        </a:rPr>
                        <a:t>✘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zh-CN" altLang="en-US">
                          <a:effectLst/>
                        </a:rPr>
                        <a:t>✓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zh-CN">
                          <a:effectLst/>
                        </a:rPr>
                        <a:t>?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zh-CN" altLang="en-US">
                          <a:effectLst/>
                        </a:rPr>
                        <a:t>✘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zh-CN" altLang="en-US">
                          <a:effectLst/>
                        </a:rPr>
                        <a:t>✓</a:t>
                      </a:r>
                    </a:p>
                  </a:txBody>
                  <a:tcPr marL="95250" marR="95250" marT="47625" marB="47625" anchor="ctr"/>
                </a:tc>
                <a:extLst>
                  <a:ext uri="{0D108BD9-81ED-4DB2-BD59-A6C34878D82A}">
                    <a16:rowId xmlns:a16="http://schemas.microsoft.com/office/drawing/2014/main" val="41098951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>
                          <a:effectLst/>
                        </a:rPr>
                        <a:t>gather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zh-CN" altLang="en-US">
                          <a:effectLst/>
                        </a:rPr>
                        <a:t>✓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zh-CN" altLang="en-US">
                          <a:effectLst/>
                        </a:rPr>
                        <a:t>✘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zh-CN" altLang="en-US">
                          <a:effectLst/>
                        </a:rPr>
                        <a:t>✓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zh-CN">
                          <a:effectLst/>
                        </a:rPr>
                        <a:t>?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zh-CN" altLang="en-US">
                          <a:effectLst/>
                        </a:rPr>
                        <a:t>✘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zh-CN" altLang="en-US">
                          <a:effectLst/>
                        </a:rPr>
                        <a:t>✘</a:t>
                      </a:r>
                    </a:p>
                  </a:txBody>
                  <a:tcPr marL="95250" marR="95250" marT="47625" marB="47625" anchor="ctr"/>
                </a:tc>
                <a:extLst>
                  <a:ext uri="{0D108BD9-81ED-4DB2-BD59-A6C34878D82A}">
                    <a16:rowId xmlns:a16="http://schemas.microsoft.com/office/drawing/2014/main" val="18982360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>
                          <a:effectLst/>
                        </a:rPr>
                        <a:t>scatter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zh-CN" altLang="en-US">
                          <a:effectLst/>
                        </a:rPr>
                        <a:t>✓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zh-CN" altLang="en-US">
                          <a:effectLst/>
                        </a:rPr>
                        <a:t>✘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zh-CN" altLang="en-US">
                          <a:effectLst/>
                        </a:rPr>
                        <a:t>✓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zh-CN">
                          <a:effectLst/>
                        </a:rPr>
                        <a:t>?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zh-CN" altLang="en-US">
                          <a:effectLst/>
                        </a:rPr>
                        <a:t>✘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zh-CN" altLang="en-US">
                          <a:effectLst/>
                        </a:rPr>
                        <a:t>✘</a:t>
                      </a:r>
                    </a:p>
                  </a:txBody>
                  <a:tcPr marL="95250" marR="95250" marT="47625" marB="47625" anchor="ctr"/>
                </a:tc>
                <a:extLst>
                  <a:ext uri="{0D108BD9-81ED-4DB2-BD59-A6C34878D82A}">
                    <a16:rowId xmlns:a16="http://schemas.microsoft.com/office/drawing/2014/main" val="30095789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>
                          <a:effectLst/>
                        </a:rPr>
                        <a:t>reduce_scatter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zh-CN" altLang="en-US">
                          <a:effectLst/>
                        </a:rPr>
                        <a:t>✘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zh-CN" altLang="en-US">
                          <a:effectLst/>
                        </a:rPr>
                        <a:t>✘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zh-CN" altLang="en-US">
                          <a:effectLst/>
                        </a:rPr>
                        <a:t>✘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zh-CN" altLang="en-US">
                          <a:effectLst/>
                        </a:rPr>
                        <a:t>✘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zh-CN" altLang="en-US">
                          <a:effectLst/>
                        </a:rPr>
                        <a:t>✘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zh-CN" altLang="en-US">
                          <a:effectLst/>
                        </a:rPr>
                        <a:t>✓</a:t>
                      </a:r>
                    </a:p>
                  </a:txBody>
                  <a:tcPr marL="95250" marR="95250" marT="47625" marB="47625" anchor="ctr"/>
                </a:tc>
                <a:extLst>
                  <a:ext uri="{0D108BD9-81ED-4DB2-BD59-A6C34878D82A}">
                    <a16:rowId xmlns:a16="http://schemas.microsoft.com/office/drawing/2014/main" val="16433764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>
                          <a:effectLst/>
                        </a:rPr>
                        <a:t>all_to_all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zh-CN" altLang="en-US">
                          <a:effectLst/>
                        </a:rPr>
                        <a:t>✘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zh-CN" altLang="en-US">
                          <a:effectLst/>
                        </a:rPr>
                        <a:t>✘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zh-CN" altLang="en-US">
                          <a:effectLst/>
                        </a:rPr>
                        <a:t>✓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zh-CN">
                          <a:effectLst/>
                        </a:rPr>
                        <a:t>?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zh-CN" altLang="en-US">
                          <a:effectLst/>
                        </a:rPr>
                        <a:t>✘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zh-CN" altLang="en-US">
                          <a:effectLst/>
                        </a:rPr>
                        <a:t>✓</a:t>
                      </a:r>
                    </a:p>
                  </a:txBody>
                  <a:tcPr marL="95250" marR="95250" marT="47625" marB="47625" anchor="ctr"/>
                </a:tc>
                <a:extLst>
                  <a:ext uri="{0D108BD9-81ED-4DB2-BD59-A6C34878D82A}">
                    <a16:rowId xmlns:a16="http://schemas.microsoft.com/office/drawing/2014/main" val="16036067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>
                          <a:effectLst/>
                        </a:rPr>
                        <a:t>barrier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zh-CN" altLang="en-US">
                          <a:effectLst/>
                        </a:rPr>
                        <a:t>✓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zh-CN" altLang="en-US">
                          <a:effectLst/>
                        </a:rPr>
                        <a:t>✘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zh-CN" altLang="en-US">
                          <a:effectLst/>
                        </a:rPr>
                        <a:t>✓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zh-CN">
                          <a:effectLst/>
                        </a:rPr>
                        <a:t>?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zh-CN" altLang="en-US">
                          <a:effectLst/>
                        </a:rPr>
                        <a:t>✘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zh-CN" altLang="en-US" dirty="0">
                          <a:effectLst/>
                        </a:rPr>
                        <a:t>✓</a:t>
                      </a:r>
                    </a:p>
                  </a:txBody>
                  <a:tcPr marL="95250" marR="95250" marT="47625" marB="47625" anchor="ctr"/>
                </a:tc>
                <a:extLst>
                  <a:ext uri="{0D108BD9-81ED-4DB2-BD59-A6C34878D82A}">
                    <a16:rowId xmlns:a16="http://schemas.microsoft.com/office/drawing/2014/main" val="37556464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05612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8000"/>
    </mc:Choice>
    <mc:Fallback xmlns="">
      <p:transition advClick="0" advTm="80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>
            <a:extLst>
              <a:ext uri="{FF2B5EF4-FFF2-40B4-BE49-F238E27FC236}">
                <a16:creationId xmlns:a16="http://schemas.microsoft.com/office/drawing/2014/main" id="{27A1A356-825E-5743-B0B0-175D2FA766D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Futura Medium" panose="020B0602020204020303" pitchFamily="34" charset="-79"/>
                <a:cs typeface="Futura Medium" panose="020B0602020204020303" pitchFamily="34" charset="-79"/>
              </a:rPr>
              <a:t>3.</a:t>
            </a:r>
            <a:r>
              <a:rPr lang="zh-CN" alt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 点对点通信</a:t>
            </a:r>
          </a:p>
        </p:txBody>
      </p:sp>
    </p:spTree>
    <p:extLst>
      <p:ext uri="{BB962C8B-B14F-4D97-AF65-F5344CB8AC3E}">
        <p14:creationId xmlns:p14="http://schemas.microsoft.com/office/powerpoint/2010/main" val="7836553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0930E0-0D19-034E-95E4-748A15DB1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j-ea"/>
                <a:cs typeface="Times New Roman" panose="02020503050405090304" pitchFamily="18" charset="0"/>
              </a:rPr>
              <a:t>通信实现方式（</a:t>
            </a:r>
            <a:r>
              <a:rPr lang="en-US" altLang="zh-CN" dirty="0">
                <a:latin typeface="+mj-ea"/>
                <a:cs typeface="Times New Roman" panose="02020503050405090304" pitchFamily="18" charset="0"/>
              </a:rPr>
              <a:t>I</a:t>
            </a:r>
            <a:r>
              <a:rPr lang="zh-CN" altLang="en-US" dirty="0">
                <a:latin typeface="+mj-ea"/>
                <a:cs typeface="Times New Roman" panose="02020503050405090304" pitchFamily="18" charset="0"/>
              </a:rPr>
              <a:t>）：点对点通信</a:t>
            </a:r>
            <a:endParaRPr kumimoji="1"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81FC0A5-1E9F-184D-B370-DE8150C179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8101" y="2492896"/>
            <a:ext cx="4606280" cy="2197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6150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8000">
        <p159:morph option="byObject"/>
      </p:transition>
    </mc:Choice>
    <mc:Fallback xmlns="">
      <p:transition spd="slow" advClick="0" advTm="800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1B0FB34-8AB2-EC41-93F7-32E94A81D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j-ea"/>
                <a:cs typeface="Times New Roman" panose="02020503050405090304" pitchFamily="18" charset="0"/>
              </a:rPr>
              <a:t>通信实现方式（</a:t>
            </a:r>
            <a:r>
              <a:rPr lang="en-US" altLang="zh-CN" dirty="0">
                <a:latin typeface="+mj-ea"/>
                <a:cs typeface="Times New Roman" panose="02020503050405090304" pitchFamily="18" charset="0"/>
              </a:rPr>
              <a:t>I</a:t>
            </a:r>
            <a:r>
              <a:rPr lang="zh-CN" altLang="en-US" dirty="0">
                <a:latin typeface="+mj-ea"/>
                <a:cs typeface="Times New Roman" panose="02020503050405090304" pitchFamily="18" charset="0"/>
              </a:rPr>
              <a:t>）：点对点通信</a:t>
            </a:r>
            <a:endParaRPr kumimoji="1" lang="zh-CN" altLang="en-US" dirty="0"/>
          </a:p>
        </p:txBody>
      </p:sp>
      <p:pic>
        <p:nvPicPr>
          <p:cNvPr id="5" name="Picture 3">
            <a:extLst>
              <a:ext uri="{FF2B5EF4-FFF2-40B4-BE49-F238E27FC236}">
                <a16:creationId xmlns:a16="http://schemas.microsoft.com/office/drawing/2014/main" id="{7CD8602C-20C8-984B-BB7F-C417C3D832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5372" y="1700808"/>
            <a:ext cx="5016758" cy="3016405"/>
          </a:xfrm>
          <a:prstGeom prst="rect">
            <a:avLst/>
          </a:prstGeom>
        </p:spPr>
      </p:pic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370E466B-3A58-7B4F-AF3F-ADB23DF08766}"/>
              </a:ext>
            </a:extLst>
          </p:cNvPr>
          <p:cNvSpPr txBox="1">
            <a:spLocks/>
          </p:cNvSpPr>
          <p:nvPr/>
        </p:nvSpPr>
        <p:spPr>
          <a:xfrm>
            <a:off x="586390" y="1794410"/>
            <a:ext cx="11018520" cy="2858726"/>
          </a:xfrm>
          <a:prstGeom prst="rect">
            <a:avLst/>
          </a:prstGeom>
          <a:noFill/>
        </p:spPr>
        <p:txBody>
          <a:bodyPr/>
          <a:lstStyle>
            <a:lvl1pPr marL="239106" indent="-239106" algn="l" rtl="0" eaLnBrk="1" fontAlgn="base" hangingPunct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2">
                  <a:lumMod val="90000"/>
                </a:schemeClr>
              </a:buClr>
              <a:buChar char="•"/>
              <a:defRPr sz="2000" b="0">
                <a:solidFill>
                  <a:srgbClr val="37415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76096" indent="-236990" algn="l" rtl="0" eaLnBrk="1" fontAlgn="base" hangingPunct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833696" indent="-236990" algn="l" rtl="0" eaLnBrk="1" fontAlgn="base" hangingPunct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2">
                  <a:lumMod val="90000"/>
                </a:schemeClr>
              </a:buClr>
              <a:buFontTx/>
              <a:buChar char="-"/>
              <a:defRPr sz="1599">
                <a:solidFill>
                  <a:srgbClr val="37415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59898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584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269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954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640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325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kern="0" dirty="0">
                <a:solidFill>
                  <a:srgbClr val="59595A"/>
                </a:solidFill>
              </a:rPr>
              <a:t>PyTorch </a:t>
            </a:r>
            <a:r>
              <a:rPr lang="zh-CN" altLang="en-US" kern="0" dirty="0">
                <a:solidFill>
                  <a:srgbClr val="59595A"/>
                </a:solidFill>
              </a:rPr>
              <a:t>点对点通信（同步）</a:t>
            </a:r>
            <a:endParaRPr lang="en-US" altLang="zh-CN" kern="0" dirty="0">
              <a:solidFill>
                <a:srgbClr val="59595A"/>
              </a:solidFill>
            </a:endParaRPr>
          </a:p>
          <a:p>
            <a:pPr marL="0" indent="0">
              <a:buNone/>
            </a:pPr>
            <a:endParaRPr lang="en-US" altLang="zh-CN" kern="0" dirty="0">
              <a:solidFill>
                <a:srgbClr val="59595A"/>
              </a:solidFill>
            </a:endParaRPr>
          </a:p>
          <a:p>
            <a:pPr marL="0" indent="0">
              <a:buNone/>
            </a:pPr>
            <a:r>
              <a:rPr lang="zh-CN" altLang="en-US" kern="0" dirty="0">
                <a:solidFill>
                  <a:srgbClr val="59595A"/>
                </a:solidFill>
              </a:rPr>
              <a:t>可以实现用户指定的同步</a:t>
            </a:r>
            <a:r>
              <a:rPr lang="en-US" altLang="zh-CN" kern="0" dirty="0">
                <a:solidFill>
                  <a:srgbClr val="59595A"/>
                </a:solidFill>
              </a:rPr>
              <a:t>send/</a:t>
            </a:r>
            <a:r>
              <a:rPr lang="en-US" altLang="zh-CN" kern="0" dirty="0" err="1">
                <a:solidFill>
                  <a:srgbClr val="59595A"/>
                </a:solidFill>
              </a:rPr>
              <a:t>recv</a:t>
            </a:r>
            <a:endParaRPr lang="en-US" altLang="zh-CN" kern="0" dirty="0">
              <a:solidFill>
                <a:srgbClr val="59595A"/>
              </a:solidFill>
            </a:endParaRPr>
          </a:p>
          <a:p>
            <a:pPr marL="0" indent="0">
              <a:buNone/>
            </a:pPr>
            <a:endParaRPr lang="en-US" altLang="zh-CN" kern="0" dirty="0">
              <a:solidFill>
                <a:srgbClr val="59595A"/>
              </a:solidFill>
            </a:endParaRPr>
          </a:p>
          <a:p>
            <a:pPr marL="0" indent="0">
              <a:buNone/>
            </a:pPr>
            <a:r>
              <a:rPr lang="zh-CN" altLang="en-US" kern="0" dirty="0">
                <a:solidFill>
                  <a:srgbClr val="59595A"/>
                </a:solidFill>
              </a:rPr>
              <a:t>例如：</a:t>
            </a:r>
            <a:r>
              <a:rPr lang="en-US" altLang="zh-CN" kern="0" dirty="0">
                <a:solidFill>
                  <a:srgbClr val="59595A"/>
                </a:solidFill>
              </a:rPr>
              <a:t>rank 0 send -&gt; rank 1 </a:t>
            </a:r>
            <a:r>
              <a:rPr lang="en-US" altLang="zh-CN" kern="0" dirty="0" err="1">
                <a:solidFill>
                  <a:srgbClr val="59595A"/>
                </a:solidFill>
              </a:rPr>
              <a:t>recv</a:t>
            </a:r>
            <a:endParaRPr lang="en-US" kern="0" dirty="0">
              <a:solidFill>
                <a:srgbClr val="59595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77222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8000">
        <p159:morph option="byObject"/>
      </p:transition>
    </mc:Choice>
    <mc:Fallback xmlns="">
      <p:transition spd="slow" advClick="0" advTm="800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467828-E678-3849-AB46-FB7C298F7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j-ea"/>
                <a:cs typeface="Times New Roman" panose="02020503050405090304" pitchFamily="18" charset="0"/>
              </a:rPr>
              <a:t>通信实现方式（</a:t>
            </a:r>
            <a:r>
              <a:rPr lang="en-US" altLang="zh-CN" dirty="0">
                <a:latin typeface="+mj-ea"/>
                <a:cs typeface="Times New Roman" panose="02020503050405090304" pitchFamily="18" charset="0"/>
              </a:rPr>
              <a:t>I</a:t>
            </a:r>
            <a:r>
              <a:rPr lang="zh-CN" altLang="en-US" dirty="0">
                <a:latin typeface="+mj-ea"/>
                <a:cs typeface="Times New Roman" panose="02020503050405090304" pitchFamily="18" charset="0"/>
              </a:rPr>
              <a:t>）：点对点通信</a:t>
            </a:r>
            <a:endParaRPr kumimoji="1" lang="zh-CN" altLang="en-US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A556102D-AA36-024C-BA97-6B885A64E908}"/>
              </a:ext>
            </a:extLst>
          </p:cNvPr>
          <p:cNvSpPr txBox="1">
            <a:spLocks/>
          </p:cNvSpPr>
          <p:nvPr/>
        </p:nvSpPr>
        <p:spPr>
          <a:xfrm>
            <a:off x="586390" y="1722402"/>
            <a:ext cx="11018520" cy="2786718"/>
          </a:xfrm>
          <a:prstGeom prst="rect">
            <a:avLst/>
          </a:prstGeom>
          <a:noFill/>
        </p:spPr>
        <p:txBody>
          <a:bodyPr/>
          <a:lstStyle>
            <a:lvl1pPr marL="239106" indent="-239106" algn="l" rtl="0" eaLnBrk="1" fontAlgn="base" hangingPunct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2">
                  <a:lumMod val="90000"/>
                </a:schemeClr>
              </a:buClr>
              <a:buChar char="•"/>
              <a:defRPr sz="2000" b="0">
                <a:solidFill>
                  <a:srgbClr val="37415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76096" indent="-236990" algn="l" rtl="0" eaLnBrk="1" fontAlgn="base" hangingPunct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833696" indent="-236990" algn="l" rtl="0" eaLnBrk="1" fontAlgn="base" hangingPunct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2">
                  <a:lumMod val="90000"/>
                </a:schemeClr>
              </a:buClr>
              <a:buFontTx/>
              <a:buChar char="-"/>
              <a:defRPr sz="1599">
                <a:solidFill>
                  <a:srgbClr val="37415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59898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584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269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954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640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325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kern="0" dirty="0">
                <a:solidFill>
                  <a:srgbClr val="59595A"/>
                </a:solidFill>
              </a:rPr>
              <a:t>PyTorch </a:t>
            </a:r>
            <a:r>
              <a:rPr lang="zh-CN" altLang="en-US" kern="0" dirty="0">
                <a:solidFill>
                  <a:srgbClr val="59595A"/>
                </a:solidFill>
              </a:rPr>
              <a:t>点对点通信 （异步）</a:t>
            </a:r>
            <a:endParaRPr lang="en-US" altLang="zh-CN" kern="0" dirty="0">
              <a:solidFill>
                <a:srgbClr val="59595A"/>
              </a:solidFill>
            </a:endParaRPr>
          </a:p>
          <a:p>
            <a:pPr marL="0" indent="0">
              <a:buNone/>
            </a:pPr>
            <a:endParaRPr lang="en-US" altLang="zh-CN" kern="0" dirty="0">
              <a:solidFill>
                <a:srgbClr val="59595A"/>
              </a:solidFill>
            </a:endParaRPr>
          </a:p>
          <a:p>
            <a:pPr marL="0" indent="0">
              <a:buNone/>
            </a:pPr>
            <a:r>
              <a:rPr lang="zh-CN" altLang="en-US" kern="0" dirty="0">
                <a:solidFill>
                  <a:srgbClr val="59595A"/>
                </a:solidFill>
              </a:rPr>
              <a:t>可以实现用户指定的异步</a:t>
            </a:r>
            <a:r>
              <a:rPr lang="en-US" altLang="zh-CN" kern="0" dirty="0">
                <a:solidFill>
                  <a:srgbClr val="59595A"/>
                </a:solidFill>
              </a:rPr>
              <a:t>send/</a:t>
            </a:r>
            <a:r>
              <a:rPr lang="en-US" altLang="zh-CN" kern="0" dirty="0" err="1">
                <a:solidFill>
                  <a:srgbClr val="59595A"/>
                </a:solidFill>
              </a:rPr>
              <a:t>recv</a:t>
            </a:r>
            <a:endParaRPr lang="en-US" altLang="zh-CN" kern="0" dirty="0">
              <a:solidFill>
                <a:srgbClr val="59595A"/>
              </a:solidFill>
            </a:endParaRPr>
          </a:p>
          <a:p>
            <a:pPr marL="0" indent="0">
              <a:buNone/>
            </a:pPr>
            <a:endParaRPr lang="en-US" altLang="zh-CN" kern="0" dirty="0">
              <a:solidFill>
                <a:srgbClr val="59595A"/>
              </a:solidFill>
            </a:endParaRPr>
          </a:p>
          <a:p>
            <a:pPr marL="0" indent="0">
              <a:buNone/>
            </a:pPr>
            <a:r>
              <a:rPr lang="zh-CN" altLang="en-US" kern="0" dirty="0">
                <a:solidFill>
                  <a:srgbClr val="59595A"/>
                </a:solidFill>
              </a:rPr>
              <a:t>例如：</a:t>
            </a:r>
            <a:r>
              <a:rPr lang="en-US" altLang="zh-CN" kern="0" dirty="0">
                <a:solidFill>
                  <a:srgbClr val="59595A"/>
                </a:solidFill>
              </a:rPr>
              <a:t>rank 0 send -&gt; rank 1 </a:t>
            </a:r>
            <a:r>
              <a:rPr lang="en-US" altLang="zh-CN" kern="0" dirty="0" err="1">
                <a:solidFill>
                  <a:srgbClr val="59595A"/>
                </a:solidFill>
              </a:rPr>
              <a:t>recv</a:t>
            </a:r>
            <a:endParaRPr lang="en-US" kern="0" dirty="0">
              <a:solidFill>
                <a:srgbClr val="59595A"/>
              </a:solidFill>
            </a:endParaRPr>
          </a:p>
        </p:txBody>
      </p:sp>
      <p:pic>
        <p:nvPicPr>
          <p:cNvPr id="6" name="Picture 1">
            <a:extLst>
              <a:ext uri="{FF2B5EF4-FFF2-40B4-BE49-F238E27FC236}">
                <a16:creationId xmlns:a16="http://schemas.microsoft.com/office/drawing/2014/main" id="{A7B63178-F8CF-E64E-9293-924BAFB0118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54365" y="1689405"/>
            <a:ext cx="5150784" cy="3713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8855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8000">
        <p159:morph option="byObject"/>
      </p:transition>
    </mc:Choice>
    <mc:Fallback xmlns="">
      <p:transition spd="slow" advClick="0" advTm="8000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A1750EF8-A3EE-614F-AED7-A84130919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91E961B-1DD1-024F-8327-FABCA04F12E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pytorch </a:t>
            </a:r>
            <a:r>
              <a:rPr lang="zh-CN" altLang="en-US" dirty="0"/>
              <a:t>中通过</a:t>
            </a:r>
            <a:r>
              <a:rPr lang="en-US" altLang="zh-CN" dirty="0"/>
              <a:t>torch.distributed.send(tensor, dst, group=None, tag=0) </a:t>
            </a:r>
            <a:r>
              <a:rPr lang="zh-CN" altLang="en-US" dirty="0"/>
              <a:t>和</a:t>
            </a:r>
            <a:r>
              <a:rPr lang="en-US" altLang="zh-CN" dirty="0"/>
              <a:t>torch.distributed.isend(tensor, dst, group=None, tag=0) </a:t>
            </a:r>
            <a:r>
              <a:rPr lang="zh-CN" altLang="en-US" dirty="0"/>
              <a:t>来实现</a:t>
            </a:r>
            <a:r>
              <a:rPr lang="en-US" altLang="zh-CN" dirty="0"/>
              <a:t>tensor</a:t>
            </a:r>
            <a:r>
              <a:rPr lang="zh-CN" altLang="en-US" dirty="0"/>
              <a:t>的发送，其中</a:t>
            </a:r>
            <a:r>
              <a:rPr lang="en-US" altLang="zh-CN" dirty="0"/>
              <a:t>send</a:t>
            </a:r>
            <a:r>
              <a:rPr lang="zh-CN" altLang="en-US" dirty="0"/>
              <a:t>是同步函数，</a:t>
            </a:r>
            <a:r>
              <a:rPr lang="en-US" altLang="zh-CN" dirty="0"/>
              <a:t>isend</a:t>
            </a:r>
            <a:r>
              <a:rPr lang="zh-CN" altLang="en-US" dirty="0"/>
              <a:t>是异步函数；</a:t>
            </a:r>
          </a:p>
          <a:p>
            <a:r>
              <a:rPr lang="en-US" altLang="zh-CN" dirty="0" err="1"/>
              <a:t>pytorch</a:t>
            </a:r>
            <a:r>
              <a:rPr lang="zh-CN" altLang="en-US" dirty="0"/>
              <a:t>中通过</a:t>
            </a:r>
            <a:r>
              <a:rPr lang="en-US" altLang="zh-CN" dirty="0" err="1"/>
              <a:t>torch.distributed.recv</a:t>
            </a:r>
            <a:r>
              <a:rPr lang="en-US" altLang="zh-CN" dirty="0"/>
              <a:t>(tensor, </a:t>
            </a:r>
            <a:r>
              <a:rPr lang="en-US" altLang="zh-CN" dirty="0" err="1"/>
              <a:t>src</a:t>
            </a:r>
            <a:r>
              <a:rPr lang="en-US" altLang="zh-CN" dirty="0"/>
              <a:t>=None, group=None, tag=0)</a:t>
            </a:r>
            <a:r>
              <a:rPr lang="zh-CN" altLang="en-US" dirty="0"/>
              <a:t>和</a:t>
            </a:r>
            <a:r>
              <a:rPr lang="en-US" altLang="zh-CN" dirty="0" err="1"/>
              <a:t>torch.distributed.irecv</a:t>
            </a:r>
            <a:r>
              <a:rPr lang="en-US" altLang="zh-CN" dirty="0"/>
              <a:t>(tensor, </a:t>
            </a:r>
            <a:r>
              <a:rPr lang="en-US" altLang="zh-CN" dirty="0" err="1"/>
              <a:t>src</a:t>
            </a:r>
            <a:r>
              <a:rPr lang="en-US" altLang="zh-CN" dirty="0"/>
              <a:t>=None, group=None, tag=0)</a:t>
            </a:r>
            <a:r>
              <a:rPr lang="zh-CN" altLang="en-US" dirty="0"/>
              <a:t>来实现</a:t>
            </a:r>
            <a:r>
              <a:rPr lang="en-US" altLang="zh-CN" dirty="0"/>
              <a:t>tensor</a:t>
            </a:r>
            <a:r>
              <a:rPr lang="zh-CN" altLang="en-US" dirty="0"/>
              <a:t>的接收，其中</a:t>
            </a:r>
            <a:r>
              <a:rPr lang="en-US" altLang="zh-CN" dirty="0" err="1"/>
              <a:t>recv</a:t>
            </a:r>
            <a:r>
              <a:rPr lang="zh-CN" altLang="en-US" dirty="0"/>
              <a:t>是同步函数，</a:t>
            </a:r>
            <a:r>
              <a:rPr lang="en-US" altLang="zh-CN" dirty="0" err="1"/>
              <a:t>irecv</a:t>
            </a:r>
            <a:r>
              <a:rPr lang="zh-CN" altLang="en-US" dirty="0"/>
              <a:t>是异步函数；</a:t>
            </a:r>
          </a:p>
          <a:p>
            <a:br>
              <a:rPr lang="zh-CN" altLang="en-US" dirty="0"/>
            </a:br>
            <a:endParaRPr lang="zh-CN" altLang="en-US" dirty="0"/>
          </a:p>
          <a:p>
            <a:endParaRPr kumimoji="1" lang="zh-CN" altLang="en-US" dirty="0"/>
          </a:p>
          <a:p>
            <a:br>
              <a:rPr lang="zh-CN" altLang="en-US" dirty="0"/>
            </a:br>
            <a:endParaRPr lang="zh-CN" altLang="en-US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11289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8000"/>
    </mc:Choice>
    <mc:Fallback xmlns="">
      <p:transition advClick="0" advTm="8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93129357-6892-4846-8C94-A7DB8C4A59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大模型 </a:t>
            </a:r>
            <a:r>
              <a:rPr lang="en-US" altLang="zh-CN" dirty="0"/>
              <a:t>+</a:t>
            </a:r>
            <a:r>
              <a:rPr lang="zh-CN" altLang="en-US" dirty="0"/>
              <a:t> </a:t>
            </a:r>
            <a:r>
              <a:rPr lang="en-US" altLang="zh-CN" dirty="0"/>
              <a:t>AI</a:t>
            </a:r>
            <a:r>
              <a:rPr lang="zh-CN" altLang="en-US" dirty="0"/>
              <a:t>系统全栈架构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F1484F1-6273-0547-877D-DD239E67145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7909" y="1214809"/>
            <a:ext cx="6388140" cy="5084777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3BC8800C-96A5-9E4D-A4D3-D5EF622DC394}"/>
              </a:ext>
            </a:extLst>
          </p:cNvPr>
          <p:cNvSpPr/>
          <p:nvPr/>
        </p:nvSpPr>
        <p:spPr>
          <a:xfrm>
            <a:off x="1481959" y="4672361"/>
            <a:ext cx="5328744" cy="814039"/>
          </a:xfrm>
          <a:prstGeom prst="rect">
            <a:avLst/>
          </a:prstGeom>
          <a:noFill/>
          <a:ln w="38100">
            <a:solidFill>
              <a:srgbClr val="92D050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2034098327">
                  <a:custGeom>
                    <a:avLst/>
                    <a:gdLst>
                      <a:gd name="connsiteX0" fmla="*/ 0 w 5328744"/>
                      <a:gd name="connsiteY0" fmla="*/ 0 h 814039"/>
                      <a:gd name="connsiteX1" fmla="*/ 559518 w 5328744"/>
                      <a:gd name="connsiteY1" fmla="*/ 0 h 814039"/>
                      <a:gd name="connsiteX2" fmla="*/ 1119036 w 5328744"/>
                      <a:gd name="connsiteY2" fmla="*/ 0 h 814039"/>
                      <a:gd name="connsiteX3" fmla="*/ 1891704 w 5328744"/>
                      <a:gd name="connsiteY3" fmla="*/ 0 h 814039"/>
                      <a:gd name="connsiteX4" fmla="*/ 2504510 w 5328744"/>
                      <a:gd name="connsiteY4" fmla="*/ 0 h 814039"/>
                      <a:gd name="connsiteX5" fmla="*/ 3010740 w 5328744"/>
                      <a:gd name="connsiteY5" fmla="*/ 0 h 814039"/>
                      <a:gd name="connsiteX6" fmla="*/ 3623546 w 5328744"/>
                      <a:gd name="connsiteY6" fmla="*/ 0 h 814039"/>
                      <a:gd name="connsiteX7" fmla="*/ 4342926 w 5328744"/>
                      <a:gd name="connsiteY7" fmla="*/ 0 h 814039"/>
                      <a:gd name="connsiteX8" fmla="*/ 5328744 w 5328744"/>
                      <a:gd name="connsiteY8" fmla="*/ 0 h 814039"/>
                      <a:gd name="connsiteX9" fmla="*/ 5328744 w 5328744"/>
                      <a:gd name="connsiteY9" fmla="*/ 423300 h 814039"/>
                      <a:gd name="connsiteX10" fmla="*/ 5328744 w 5328744"/>
                      <a:gd name="connsiteY10" fmla="*/ 814039 h 814039"/>
                      <a:gd name="connsiteX11" fmla="*/ 4715938 w 5328744"/>
                      <a:gd name="connsiteY11" fmla="*/ 814039 h 814039"/>
                      <a:gd name="connsiteX12" fmla="*/ 4209708 w 5328744"/>
                      <a:gd name="connsiteY12" fmla="*/ 814039 h 814039"/>
                      <a:gd name="connsiteX13" fmla="*/ 3490327 w 5328744"/>
                      <a:gd name="connsiteY13" fmla="*/ 814039 h 814039"/>
                      <a:gd name="connsiteX14" fmla="*/ 2770947 w 5328744"/>
                      <a:gd name="connsiteY14" fmla="*/ 814039 h 814039"/>
                      <a:gd name="connsiteX15" fmla="*/ 1998279 w 5328744"/>
                      <a:gd name="connsiteY15" fmla="*/ 814039 h 814039"/>
                      <a:gd name="connsiteX16" fmla="*/ 1278899 w 5328744"/>
                      <a:gd name="connsiteY16" fmla="*/ 814039 h 814039"/>
                      <a:gd name="connsiteX17" fmla="*/ 666093 w 5328744"/>
                      <a:gd name="connsiteY17" fmla="*/ 814039 h 814039"/>
                      <a:gd name="connsiteX18" fmla="*/ 0 w 5328744"/>
                      <a:gd name="connsiteY18" fmla="*/ 814039 h 814039"/>
                      <a:gd name="connsiteX19" fmla="*/ 0 w 5328744"/>
                      <a:gd name="connsiteY19" fmla="*/ 415160 h 814039"/>
                      <a:gd name="connsiteX20" fmla="*/ 0 w 5328744"/>
                      <a:gd name="connsiteY20" fmla="*/ 0 h 8140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5328744" h="814039" extrusionOk="0">
                        <a:moveTo>
                          <a:pt x="0" y="0"/>
                        </a:moveTo>
                        <a:cubicBezTo>
                          <a:pt x="210601" y="986"/>
                          <a:pt x="443620" y="27767"/>
                          <a:pt x="559518" y="0"/>
                        </a:cubicBezTo>
                        <a:cubicBezTo>
                          <a:pt x="675416" y="-27767"/>
                          <a:pt x="913594" y="-15446"/>
                          <a:pt x="1119036" y="0"/>
                        </a:cubicBezTo>
                        <a:cubicBezTo>
                          <a:pt x="1324478" y="15446"/>
                          <a:pt x="1637977" y="-37768"/>
                          <a:pt x="1891704" y="0"/>
                        </a:cubicBezTo>
                        <a:cubicBezTo>
                          <a:pt x="2145431" y="37768"/>
                          <a:pt x="2232533" y="-19927"/>
                          <a:pt x="2504510" y="0"/>
                        </a:cubicBezTo>
                        <a:cubicBezTo>
                          <a:pt x="2776487" y="19927"/>
                          <a:pt x="2774047" y="24622"/>
                          <a:pt x="3010740" y="0"/>
                        </a:cubicBezTo>
                        <a:cubicBezTo>
                          <a:pt x="3247433" y="-24622"/>
                          <a:pt x="3403094" y="-23078"/>
                          <a:pt x="3623546" y="0"/>
                        </a:cubicBezTo>
                        <a:cubicBezTo>
                          <a:pt x="3843998" y="23078"/>
                          <a:pt x="4145534" y="-22012"/>
                          <a:pt x="4342926" y="0"/>
                        </a:cubicBezTo>
                        <a:cubicBezTo>
                          <a:pt x="4540318" y="22012"/>
                          <a:pt x="5073693" y="14305"/>
                          <a:pt x="5328744" y="0"/>
                        </a:cubicBezTo>
                        <a:cubicBezTo>
                          <a:pt x="5344453" y="191914"/>
                          <a:pt x="5317512" y="269906"/>
                          <a:pt x="5328744" y="423300"/>
                        </a:cubicBezTo>
                        <a:cubicBezTo>
                          <a:pt x="5339976" y="576694"/>
                          <a:pt x="5347272" y="683237"/>
                          <a:pt x="5328744" y="814039"/>
                        </a:cubicBezTo>
                        <a:cubicBezTo>
                          <a:pt x="5049014" y="796182"/>
                          <a:pt x="4887997" y="800703"/>
                          <a:pt x="4715938" y="814039"/>
                        </a:cubicBezTo>
                        <a:cubicBezTo>
                          <a:pt x="4543879" y="827375"/>
                          <a:pt x="4384389" y="823512"/>
                          <a:pt x="4209708" y="814039"/>
                        </a:cubicBezTo>
                        <a:cubicBezTo>
                          <a:pt x="4035027" y="804567"/>
                          <a:pt x="3718940" y="805196"/>
                          <a:pt x="3490327" y="814039"/>
                        </a:cubicBezTo>
                        <a:cubicBezTo>
                          <a:pt x="3261714" y="822882"/>
                          <a:pt x="2984788" y="811049"/>
                          <a:pt x="2770947" y="814039"/>
                        </a:cubicBezTo>
                        <a:cubicBezTo>
                          <a:pt x="2557106" y="817029"/>
                          <a:pt x="2272572" y="849334"/>
                          <a:pt x="1998279" y="814039"/>
                        </a:cubicBezTo>
                        <a:cubicBezTo>
                          <a:pt x="1723986" y="778744"/>
                          <a:pt x="1623884" y="830502"/>
                          <a:pt x="1278899" y="814039"/>
                        </a:cubicBezTo>
                        <a:cubicBezTo>
                          <a:pt x="933914" y="797576"/>
                          <a:pt x="917369" y="807366"/>
                          <a:pt x="666093" y="814039"/>
                        </a:cubicBezTo>
                        <a:cubicBezTo>
                          <a:pt x="414817" y="820712"/>
                          <a:pt x="245248" y="782639"/>
                          <a:pt x="0" y="814039"/>
                        </a:cubicBezTo>
                        <a:cubicBezTo>
                          <a:pt x="1361" y="653256"/>
                          <a:pt x="6766" y="584038"/>
                          <a:pt x="0" y="415160"/>
                        </a:cubicBezTo>
                        <a:cubicBezTo>
                          <a:pt x="-6766" y="246282"/>
                          <a:pt x="-8509" y="193237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216A3EA-5921-7643-AD61-91E37087511B}"/>
              </a:ext>
            </a:extLst>
          </p:cNvPr>
          <p:cNvSpPr/>
          <p:nvPr/>
        </p:nvSpPr>
        <p:spPr>
          <a:xfrm>
            <a:off x="7705649" y="5038963"/>
            <a:ext cx="4121162" cy="9612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zh-CN" altLang="en-US" sz="2000" dirty="0">
                <a:solidFill>
                  <a:srgbClr val="1D1D1A"/>
                </a:solidFill>
                <a:latin typeface="Gill Sans MT" panose="020B0502020104020203" pitchFamily="34" charset="0"/>
                <a:ea typeface="+mj-ea"/>
              </a:rPr>
              <a:t>硬件体系结构不仅需要算力</a:t>
            </a:r>
            <a:endParaRPr kumimoji="1" lang="en-US" altLang="zh-CN" sz="2000" dirty="0">
              <a:solidFill>
                <a:srgbClr val="1D1D1A"/>
              </a:solidFill>
              <a:latin typeface="Gill Sans MT" panose="020B0502020104020203" pitchFamily="34" charset="0"/>
              <a:ea typeface="+mj-ea"/>
            </a:endParaRPr>
          </a:p>
          <a:p>
            <a:pPr algn="ctr">
              <a:lnSpc>
                <a:spcPct val="150000"/>
              </a:lnSpc>
            </a:pPr>
            <a:r>
              <a:rPr kumimoji="1" lang="zh-CN" altLang="en-US" sz="2000" dirty="0">
                <a:solidFill>
                  <a:srgbClr val="1D1D1A"/>
                </a:solidFill>
                <a:latin typeface="Gill Sans MT" panose="020B0502020104020203" pitchFamily="34" charset="0"/>
                <a:ea typeface="+mj-ea"/>
              </a:rPr>
              <a:t>还包括网络、存储组成的超计节点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1C7AB18-F8CA-6248-BDA1-019CB06C1631}"/>
              </a:ext>
            </a:extLst>
          </p:cNvPr>
          <p:cNvSpPr/>
          <p:nvPr/>
        </p:nvSpPr>
        <p:spPr>
          <a:xfrm>
            <a:off x="7705649" y="2948387"/>
            <a:ext cx="4121162" cy="9612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zh-CN" altLang="en-US" sz="2000" dirty="0">
                <a:solidFill>
                  <a:srgbClr val="1D1D1A"/>
                </a:solidFill>
                <a:latin typeface="Gill Sans MT" panose="020B0502020104020203" pitchFamily="34" charset="0"/>
                <a:ea typeface="+mj-ea"/>
              </a:rPr>
              <a:t>通过软硬件协同优化</a:t>
            </a:r>
            <a:endParaRPr kumimoji="1" lang="en-US" altLang="zh-CN" sz="2000" dirty="0">
              <a:solidFill>
                <a:srgbClr val="1D1D1A"/>
              </a:solidFill>
              <a:latin typeface="Gill Sans MT" panose="020B0502020104020203" pitchFamily="34" charset="0"/>
              <a:ea typeface="+mj-ea"/>
            </a:endParaRPr>
          </a:p>
          <a:p>
            <a:pPr algn="ctr">
              <a:lnSpc>
                <a:spcPct val="150000"/>
              </a:lnSpc>
            </a:pPr>
            <a:r>
              <a:rPr kumimoji="1" lang="zh-CN" altLang="en-US" sz="2000" dirty="0">
                <a:solidFill>
                  <a:srgbClr val="1D1D1A"/>
                </a:solidFill>
                <a:latin typeface="Gill Sans MT" panose="020B0502020104020203" pitchFamily="34" charset="0"/>
                <a:ea typeface="+mj-ea"/>
              </a:rPr>
              <a:t>基于硬件的编译、框架、使能层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5700D5E-4C87-BC47-BE35-F530CDD564F1}"/>
              </a:ext>
            </a:extLst>
          </p:cNvPr>
          <p:cNvSpPr/>
          <p:nvPr/>
        </p:nvSpPr>
        <p:spPr>
          <a:xfrm>
            <a:off x="7705649" y="1214809"/>
            <a:ext cx="4121162" cy="9612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zh-CN" altLang="en-US" sz="2000" dirty="0">
                <a:solidFill>
                  <a:srgbClr val="1D1D1A"/>
                </a:solidFill>
                <a:latin typeface="Gill Sans MT" panose="020B0502020104020203" pitchFamily="34" charset="0"/>
                <a:ea typeface="+mj-ea"/>
              </a:rPr>
              <a:t>提供大模型算法</a:t>
            </a:r>
            <a:endParaRPr kumimoji="1" lang="en-US" altLang="zh-CN" sz="2000" dirty="0">
              <a:solidFill>
                <a:srgbClr val="1D1D1A"/>
              </a:solidFill>
              <a:latin typeface="Gill Sans MT" panose="020B0502020104020203" pitchFamily="34" charset="0"/>
              <a:ea typeface="+mj-ea"/>
            </a:endParaRPr>
          </a:p>
          <a:p>
            <a:pPr algn="ctr">
              <a:lnSpc>
                <a:spcPct val="150000"/>
              </a:lnSpc>
            </a:pPr>
            <a:r>
              <a:rPr kumimoji="1" lang="zh-CN" altLang="en-US" sz="2000" dirty="0">
                <a:solidFill>
                  <a:srgbClr val="1D1D1A"/>
                </a:solidFill>
                <a:latin typeface="Gill Sans MT" panose="020B0502020104020203" pitchFamily="34" charset="0"/>
              </a:rPr>
              <a:t>提升 </a:t>
            </a:r>
            <a:r>
              <a:rPr kumimoji="1" lang="en-US" altLang="zh-CN" sz="2000" dirty="0">
                <a:solidFill>
                  <a:srgbClr val="1D1D1A"/>
                </a:solidFill>
                <a:latin typeface="Gill Sans MT" panose="020B0502020104020203" pitchFamily="34" charset="0"/>
                <a:ea typeface="+mj-ea"/>
              </a:rPr>
              <a:t>AI</a:t>
            </a:r>
            <a:r>
              <a:rPr kumimoji="1" lang="zh-CN" altLang="en-US" sz="2000" dirty="0">
                <a:solidFill>
                  <a:srgbClr val="1D1D1A"/>
                </a:solidFill>
                <a:latin typeface="Gill Sans MT" panose="020B0502020104020203" pitchFamily="34" charset="0"/>
                <a:ea typeface="+mj-ea"/>
              </a:rPr>
              <a:t> 集群整体利用率</a:t>
            </a:r>
          </a:p>
        </p:txBody>
      </p:sp>
    </p:spTree>
    <p:extLst>
      <p:ext uri="{BB962C8B-B14F-4D97-AF65-F5344CB8AC3E}">
        <p14:creationId xmlns:p14="http://schemas.microsoft.com/office/powerpoint/2010/main" val="3846714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BC6CF4-6A38-B540-9F29-ECC508E21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22AAF6F-2BFE-0D4F-A08B-46BEA1A3F5A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sz="1200" dirty="0"/>
              <a:t>def run(rank_id, size):</a:t>
            </a:r>
            <a:br>
              <a:rPr lang="en-US" altLang="zh-CN" sz="1200" dirty="0"/>
            </a:br>
            <a:r>
              <a:rPr lang="en-US" altLang="zh-CN" sz="1200" dirty="0"/>
              <a:t>    tensor = torch.zeros(1)</a:t>
            </a:r>
            <a:br>
              <a:rPr lang="en-US" altLang="zh-CN" sz="1200" dirty="0"/>
            </a:br>
            <a:r>
              <a:rPr lang="en-US" altLang="zh-CN" sz="1200" dirty="0"/>
              <a:t>    if rank_id == 0:</a:t>
            </a:r>
            <a:br>
              <a:rPr lang="en-US" altLang="zh-CN" sz="1200" dirty="0"/>
            </a:br>
            <a:r>
              <a:rPr lang="en-US" altLang="zh-CN" sz="1200" dirty="0"/>
              <a:t>        tensor += 1</a:t>
            </a:r>
            <a:br>
              <a:rPr lang="en-US" altLang="zh-CN" sz="1200" dirty="0"/>
            </a:br>
            <a:r>
              <a:rPr lang="en-US" altLang="zh-CN" sz="1200" dirty="0"/>
              <a:t>        </a:t>
            </a:r>
            <a:r>
              <a:rPr lang="en-US" altLang="zh-CN" sz="1200" i="1" dirty="0"/>
              <a:t># Send the tensor to process 1</a:t>
            </a:r>
            <a:br>
              <a:rPr lang="en-US" altLang="zh-CN" sz="1200" dirty="0"/>
            </a:br>
            <a:r>
              <a:rPr lang="en-US" altLang="zh-CN" sz="1200" dirty="0"/>
              <a:t>        dist.send(tensor=tensor, dst=1)</a:t>
            </a:r>
            <a:br>
              <a:rPr lang="en-US" altLang="zh-CN" sz="1200" dirty="0"/>
            </a:br>
            <a:r>
              <a:rPr lang="en-US" altLang="zh-CN" sz="1200" dirty="0"/>
              <a:t>        print('after send, Rank ', rank_id, ' has data ', tensor[0])</a:t>
            </a:r>
            <a:br>
              <a:rPr lang="en-US" altLang="zh-CN" sz="1200" dirty="0"/>
            </a:br>
            <a:r>
              <a:rPr lang="en-US" altLang="zh-CN" sz="1200" dirty="0"/>
              <a:t>        </a:t>
            </a:r>
            <a:br>
              <a:rPr lang="en-US" altLang="zh-CN" sz="1200" dirty="0"/>
            </a:br>
            <a:r>
              <a:rPr lang="en-US" altLang="zh-CN" sz="1200" dirty="0"/>
              <a:t>        dist.recv(tensor=tensor, src=1)</a:t>
            </a:r>
            <a:br>
              <a:rPr lang="en-US" altLang="zh-CN" sz="1200" dirty="0"/>
            </a:br>
            <a:r>
              <a:rPr lang="en-US" altLang="zh-CN" sz="1200" dirty="0"/>
              <a:t>        print('after recv, Rank ', rank_id, ' has data ', tensor[0])</a:t>
            </a:r>
            <a:br>
              <a:rPr lang="en-US" altLang="zh-CN" sz="1200" dirty="0"/>
            </a:br>
            <a:r>
              <a:rPr lang="en-US" altLang="zh-CN" sz="1200" dirty="0"/>
              <a:t>    else:</a:t>
            </a:r>
            <a:br>
              <a:rPr lang="en-US" altLang="zh-CN" sz="1200" dirty="0"/>
            </a:br>
            <a:r>
              <a:rPr lang="en-US" altLang="zh-CN" sz="1200" dirty="0"/>
              <a:t>        </a:t>
            </a:r>
            <a:r>
              <a:rPr lang="en-US" altLang="zh-CN" sz="1200" i="1" dirty="0"/>
              <a:t># Receive tensor from process 0</a:t>
            </a:r>
            <a:br>
              <a:rPr lang="en-US" altLang="zh-CN" sz="1200" dirty="0"/>
            </a:br>
            <a:r>
              <a:rPr lang="en-US" altLang="zh-CN" sz="1200" dirty="0"/>
              <a:t>        dist.recv(tensor=tensor, src=0)</a:t>
            </a:r>
            <a:br>
              <a:rPr lang="en-US" altLang="zh-CN" sz="1200" dirty="0"/>
            </a:br>
            <a:r>
              <a:rPr lang="en-US" altLang="zh-CN" sz="1200" dirty="0"/>
              <a:t>        print('after recv, Rank ', rank_id, ' has data ', tensor[0])</a:t>
            </a:r>
            <a:br>
              <a:rPr lang="en-US" altLang="zh-CN" sz="1200" dirty="0"/>
            </a:br>
            <a:r>
              <a:rPr lang="en-US" altLang="zh-CN" sz="1200" dirty="0"/>
              <a:t>        </a:t>
            </a:r>
            <a:br>
              <a:rPr lang="en-US" altLang="zh-CN" sz="1200" dirty="0"/>
            </a:br>
            <a:r>
              <a:rPr lang="en-US" altLang="zh-CN" sz="1200" dirty="0"/>
              <a:t>        tensor += 1</a:t>
            </a:r>
            <a:br>
              <a:rPr lang="en-US" altLang="zh-CN" sz="1200" dirty="0"/>
            </a:br>
            <a:r>
              <a:rPr lang="en-US" altLang="zh-CN" sz="1200" dirty="0"/>
              <a:t>        dist.send(tensor=tensor, dst=0)</a:t>
            </a:r>
            <a:br>
              <a:rPr lang="en-US" altLang="zh-CN" sz="1200" dirty="0"/>
            </a:br>
            <a:r>
              <a:rPr lang="en-US" altLang="zh-CN" sz="1200" dirty="0"/>
              <a:t>        print('after send, Rank ', rank_id, ' has data ', tensor[0])</a:t>
            </a:r>
            <a:endParaRPr kumimoji="1"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660254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8000"/>
    </mc:Choice>
    <mc:Fallback xmlns="">
      <p:transition advClick="0" advTm="800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8AEBD4-DB4F-A548-B0E1-793CB7D5E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8F86CE9-45D8-A944-A041-7E9E26FF45C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sz="1200" dirty="0"/>
              <a:t>if __name__ == "__main__":</a:t>
            </a:r>
            <a:br>
              <a:rPr lang="en-US" altLang="zh-CN" sz="1200" dirty="0"/>
            </a:br>
            <a:r>
              <a:rPr lang="en-US" altLang="zh-CN" sz="1200" dirty="0"/>
              <a:t>    size = 2</a:t>
            </a:r>
            <a:br>
              <a:rPr lang="en-US" altLang="zh-CN" sz="1200" dirty="0"/>
            </a:br>
            <a:r>
              <a:rPr lang="en-US" altLang="zh-CN" sz="1200" dirty="0"/>
              <a:t>    processes = []</a:t>
            </a:r>
            <a:br>
              <a:rPr lang="en-US" altLang="zh-CN" sz="1200" dirty="0"/>
            </a:br>
            <a:r>
              <a:rPr lang="en-US" altLang="zh-CN" sz="1200" dirty="0"/>
              <a:t>    mp.set_start_method("spawn")</a:t>
            </a:r>
            <a:br>
              <a:rPr lang="en-US" altLang="zh-CN" sz="1200" dirty="0"/>
            </a:br>
            <a:r>
              <a:rPr lang="en-US" altLang="zh-CN" sz="1200" dirty="0"/>
              <a:t>    for rank in range(size):</a:t>
            </a:r>
            <a:br>
              <a:rPr lang="en-US" altLang="zh-CN" sz="1200" dirty="0"/>
            </a:br>
            <a:r>
              <a:rPr lang="en-US" altLang="zh-CN" sz="1200" dirty="0"/>
              <a:t>        p = mp.Process(target=init_process, args=(rank, size, run))</a:t>
            </a:r>
            <a:br>
              <a:rPr lang="en-US" altLang="zh-CN" sz="1200" dirty="0"/>
            </a:br>
            <a:r>
              <a:rPr lang="en-US" altLang="zh-CN" sz="1200" dirty="0"/>
              <a:t>        p.start()</a:t>
            </a:r>
            <a:br>
              <a:rPr lang="en-US" altLang="zh-CN" sz="1200" dirty="0"/>
            </a:br>
            <a:r>
              <a:rPr lang="en-US" altLang="zh-CN" sz="1200" dirty="0"/>
              <a:t>        processes.append(p)</a:t>
            </a:r>
            <a:br>
              <a:rPr lang="en-US" altLang="zh-CN" sz="1200" dirty="0"/>
            </a:br>
            <a:br>
              <a:rPr lang="en-US" altLang="zh-CN" sz="1200" dirty="0"/>
            </a:br>
            <a:r>
              <a:rPr lang="en-US" altLang="zh-CN" sz="1200" dirty="0"/>
              <a:t>    for p in processes:</a:t>
            </a:r>
            <a:br>
              <a:rPr lang="en-US" altLang="zh-CN" sz="1200" dirty="0"/>
            </a:br>
            <a:r>
              <a:rPr lang="en-US" altLang="zh-CN" sz="1200" dirty="0"/>
              <a:t>        p.join()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44584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8000"/>
    </mc:Choice>
    <mc:Fallback xmlns="">
      <p:transition advClick="0" advTm="800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6892CB86-98B6-2345-A583-F8B5DB356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504CF82-5A0B-484C-BF1E-3E646DAF51E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root@g48r13:/workspace/communication# python sync_p2p.py</a:t>
            </a:r>
            <a:br>
              <a:rPr lang="en-US" altLang="zh-CN" dirty="0"/>
            </a:br>
            <a:r>
              <a:rPr lang="en-US" altLang="zh-CN" dirty="0"/>
              <a:t>after send, Rank 0 has data tensor(1.)</a:t>
            </a:r>
            <a:br>
              <a:rPr lang="en-US" altLang="zh-CN" dirty="0"/>
            </a:br>
            <a:r>
              <a:rPr lang="en-US" altLang="zh-CN" dirty="0"/>
              <a:t>after recv Rank 1 has data tensor(1.)</a:t>
            </a:r>
            <a:br>
              <a:rPr lang="en-US" altLang="zh-CN" dirty="0"/>
            </a:br>
            <a:r>
              <a:rPr lang="en-US" altLang="zh-CN" dirty="0"/>
              <a:t>after send Rank 1 has data tensor(2.)</a:t>
            </a:r>
            <a:br>
              <a:rPr lang="en-US" altLang="zh-CN" dirty="0"/>
            </a:br>
            <a:r>
              <a:rPr lang="en-US" altLang="zh-CN" dirty="0"/>
              <a:t>after recv, Rank 0 has data tensor(2.)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42888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8000"/>
    </mc:Choice>
    <mc:Fallback xmlns="">
      <p:transition advClick="0" advTm="800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">
            <a:extLst>
              <a:ext uri="{FF2B5EF4-FFF2-40B4-BE49-F238E27FC236}">
                <a16:creationId xmlns:a16="http://schemas.microsoft.com/office/drawing/2014/main" id="{EBBE1EE2-1ED9-DD48-BA5C-43193F011D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分布式训练系统（</a:t>
            </a:r>
            <a:r>
              <a:rPr lang="en-US" altLang="zh-CN" dirty="0"/>
              <a:t>II</a:t>
            </a:r>
            <a:r>
              <a:rPr lang="zh-CN" altLang="en-US" dirty="0"/>
              <a:t>）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F755AE-0422-4035-AFBF-F5FA6D6959B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示例：分布式</a:t>
            </a:r>
            <a:r>
              <a:rPr lang="en-US" altLang="zh-CN" dirty="0"/>
              <a:t>MNIST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F2787F-61AA-4F80-ABA7-CB65D4E5FD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8286" y="1464300"/>
            <a:ext cx="5328592" cy="462899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7FBA882-3907-4C65-B1AD-015FEE291BEE}"/>
              </a:ext>
            </a:extLst>
          </p:cNvPr>
          <p:cNvSpPr/>
          <p:nvPr/>
        </p:nvSpPr>
        <p:spPr bwMode="auto">
          <a:xfrm>
            <a:off x="7378406" y="5085184"/>
            <a:ext cx="2211185" cy="271983"/>
          </a:xfrm>
          <a:prstGeom prst="rect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/>
            <a:endParaRPr lang="en-US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B02123E-4FCE-4088-8123-11AF46072895}"/>
              </a:ext>
            </a:extLst>
          </p:cNvPr>
          <p:cNvGrpSpPr/>
          <p:nvPr/>
        </p:nvGrpSpPr>
        <p:grpSpPr>
          <a:xfrm>
            <a:off x="553765" y="4293096"/>
            <a:ext cx="5603088" cy="1551589"/>
            <a:chOff x="281163" y="4361411"/>
            <a:chExt cx="5603088" cy="1551589"/>
          </a:xfrm>
        </p:grpSpPr>
        <p:sp>
          <p:nvSpPr>
            <p:cNvPr id="7" name="Speech Bubble: Rectangle 6">
              <a:extLst>
                <a:ext uri="{FF2B5EF4-FFF2-40B4-BE49-F238E27FC236}">
                  <a16:creationId xmlns:a16="http://schemas.microsoft.com/office/drawing/2014/main" id="{1ADE28BB-3946-4573-ADB5-E02242CF9032}"/>
                </a:ext>
              </a:extLst>
            </p:cNvPr>
            <p:cNvSpPr/>
            <p:nvPr/>
          </p:nvSpPr>
          <p:spPr bwMode="auto">
            <a:xfrm>
              <a:off x="281163" y="4361411"/>
              <a:ext cx="5603088" cy="1551589"/>
            </a:xfrm>
            <a:prstGeom prst="wedgeRectCallout">
              <a:avLst>
                <a:gd name="adj1" fmla="val 65869"/>
                <a:gd name="adj2" fmla="val 9061"/>
              </a:avLst>
            </a:prstGeom>
            <a:noFill/>
            <a:ln w="19050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4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/>
              <a:endParaRPr lang="en-US" sz="20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89B7467-5A23-49A9-9196-FFB2525155C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3970" y="4415725"/>
              <a:ext cx="5548472" cy="1459503"/>
            </a:xfrm>
            <a:prstGeom prst="rect">
              <a:avLst/>
            </a:prstGeom>
          </p:spPr>
        </p:pic>
      </p:grpSp>
      <p:pic>
        <p:nvPicPr>
          <p:cNvPr id="10" name="Picture 3" descr="Image result for pytorch logo">
            <a:extLst>
              <a:ext uri="{FF2B5EF4-FFF2-40B4-BE49-F238E27FC236}">
                <a16:creationId xmlns:a16="http://schemas.microsoft.com/office/drawing/2014/main" id="{FF1F7695-A8ED-8541-A3FF-26955808AB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4725" y="663255"/>
            <a:ext cx="2535402" cy="504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5341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>
            <a:extLst>
              <a:ext uri="{FF2B5EF4-FFF2-40B4-BE49-F238E27FC236}">
                <a16:creationId xmlns:a16="http://schemas.microsoft.com/office/drawing/2014/main" id="{27A1A356-825E-5743-B0B0-175D2FA766D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Futura Medium" panose="020B0602020204020303" pitchFamily="34" charset="-79"/>
                <a:cs typeface="Futura Medium" panose="020B0602020204020303" pitchFamily="34" charset="-79"/>
              </a:rPr>
              <a:t>4.</a:t>
            </a:r>
            <a:r>
              <a:rPr lang="zh-CN" alt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 集合通信</a:t>
            </a:r>
          </a:p>
        </p:txBody>
      </p:sp>
    </p:spTree>
    <p:extLst>
      <p:ext uri="{BB962C8B-B14F-4D97-AF65-F5344CB8AC3E}">
        <p14:creationId xmlns:p14="http://schemas.microsoft.com/office/powerpoint/2010/main" val="18575142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467828-E678-3849-AB46-FB7C298F7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j-ea"/>
                <a:cs typeface="Times New Roman" panose="02020503050405090304" pitchFamily="18" charset="0"/>
              </a:rPr>
              <a:t>通信实现方式（</a:t>
            </a:r>
            <a:r>
              <a:rPr lang="en-US" altLang="zh-CN" dirty="0">
                <a:latin typeface="+mj-ea"/>
                <a:cs typeface="Times New Roman" panose="02020503050405090304" pitchFamily="18" charset="0"/>
              </a:rPr>
              <a:t>II</a:t>
            </a:r>
            <a:r>
              <a:rPr lang="zh-CN" altLang="en-US" dirty="0">
                <a:latin typeface="+mj-ea"/>
                <a:cs typeface="Times New Roman" panose="02020503050405090304" pitchFamily="18" charset="0"/>
              </a:rPr>
              <a:t>）：集合通信</a:t>
            </a:r>
            <a:endParaRPr kumimoji="1"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263E7C9-DC5F-F747-AC05-911EAF344C7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60533" y="2285022"/>
            <a:ext cx="3158080" cy="945013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40C2E5D6-110F-6142-8EF7-4EEDB6CF37A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69646" y="2285022"/>
            <a:ext cx="3037543" cy="945013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0928955A-C593-1845-8157-6DDE4A226991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7781" y="4263957"/>
            <a:ext cx="2887772" cy="117343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EB03FD4E-0E46-274A-A3E1-88A7CD996B88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3765" y="2368900"/>
            <a:ext cx="3312368" cy="916084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31F3A035-2A46-2E41-B9C6-32F107D931D2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43100" y="4263957"/>
            <a:ext cx="3242247" cy="1181267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8EF20470-C001-CA4F-99CC-815E6851E628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34778" y="4263957"/>
            <a:ext cx="3164237" cy="1181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0076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8000">
        <p159:morph option="byObject"/>
      </p:transition>
    </mc:Choice>
    <mc:Fallback xmlns="">
      <p:transition spd="slow" advClick="0" advTm="8000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467828-E678-3849-AB46-FB7C298F7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j-ea"/>
                <a:cs typeface="Times New Roman" panose="02020503050405090304" pitchFamily="18" charset="0"/>
              </a:rPr>
              <a:t>通信实现方式（</a:t>
            </a:r>
            <a:r>
              <a:rPr lang="en-US" altLang="zh-CN" dirty="0">
                <a:latin typeface="+mj-ea"/>
                <a:cs typeface="Times New Roman" panose="02020503050405090304" pitchFamily="18" charset="0"/>
              </a:rPr>
              <a:t>II</a:t>
            </a:r>
            <a:r>
              <a:rPr lang="zh-CN" altLang="en-US" dirty="0">
                <a:latin typeface="+mj-ea"/>
                <a:cs typeface="Times New Roman" panose="02020503050405090304" pitchFamily="18" charset="0"/>
              </a:rPr>
              <a:t>）：集合通信</a:t>
            </a:r>
            <a:endParaRPr kumimoji="1" lang="zh-CN" altLang="en-US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A556102D-AA36-024C-BA97-6B885A64E908}"/>
              </a:ext>
            </a:extLst>
          </p:cNvPr>
          <p:cNvSpPr txBox="1">
            <a:spLocks/>
          </p:cNvSpPr>
          <p:nvPr/>
        </p:nvSpPr>
        <p:spPr>
          <a:xfrm>
            <a:off x="589121" y="2306934"/>
            <a:ext cx="11018520" cy="2786718"/>
          </a:xfrm>
          <a:prstGeom prst="rect">
            <a:avLst/>
          </a:prstGeom>
          <a:noFill/>
        </p:spPr>
        <p:txBody>
          <a:bodyPr/>
          <a:lstStyle>
            <a:lvl1pPr marL="239106" indent="-239106" algn="l" rtl="0" eaLnBrk="1" fontAlgn="base" hangingPunct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2">
                  <a:lumMod val="90000"/>
                </a:schemeClr>
              </a:buClr>
              <a:buChar char="•"/>
              <a:defRPr sz="2000" b="0">
                <a:solidFill>
                  <a:srgbClr val="37415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76096" indent="-236990" algn="l" rtl="0" eaLnBrk="1" fontAlgn="base" hangingPunct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833696" indent="-236990" algn="l" rtl="0" eaLnBrk="1" fontAlgn="base" hangingPunct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2">
                  <a:lumMod val="90000"/>
                </a:schemeClr>
              </a:buClr>
              <a:buFontTx/>
              <a:buChar char="-"/>
              <a:defRPr sz="1599">
                <a:solidFill>
                  <a:srgbClr val="37415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59898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584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269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954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640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325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kern="0" dirty="0">
                <a:solidFill>
                  <a:srgbClr val="59595A"/>
                </a:solidFill>
              </a:rPr>
              <a:t>PyTorch </a:t>
            </a:r>
            <a:r>
              <a:rPr lang="zh-CN" altLang="en-US" kern="0" dirty="0">
                <a:solidFill>
                  <a:srgbClr val="59595A"/>
                </a:solidFill>
              </a:rPr>
              <a:t>集合通信</a:t>
            </a:r>
            <a:endParaRPr lang="en-US" altLang="zh-CN" kern="0" dirty="0">
              <a:solidFill>
                <a:srgbClr val="59595A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B1C3474-CDC8-8648-B9FA-D0C95820316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28017" y="2011734"/>
            <a:ext cx="6034411" cy="3081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7174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8000">
        <p159:morph option="byObject"/>
      </p:transition>
    </mc:Choice>
    <mc:Fallback xmlns="">
      <p:transition spd="slow" advClick="0" advTm="8000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AC861C8-BAE0-DD46-8247-6F5F9B36F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集合式通信方式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14E615A-5D86-BB4B-B9F2-32C374BCD95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7B2BA928-4015-BB49-8D4E-B75DBF3B20BC}"/>
              </a:ext>
            </a:extLst>
          </p:cNvPr>
          <p:cNvSpPr txBox="1">
            <a:spLocks/>
          </p:cNvSpPr>
          <p:nvPr/>
        </p:nvSpPr>
        <p:spPr>
          <a:xfrm>
            <a:off x="586390" y="1434370"/>
            <a:ext cx="11018520" cy="2868478"/>
          </a:xfrm>
          <a:prstGeom prst="rect">
            <a:avLst/>
          </a:prstGeom>
          <a:noFill/>
        </p:spPr>
        <p:txBody>
          <a:bodyPr/>
          <a:lstStyle>
            <a:lvl1pPr marL="239106" indent="-239106" algn="l" rtl="0" eaLnBrk="1" fontAlgn="base" hangingPunct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2">
                  <a:lumMod val="90000"/>
                </a:schemeClr>
              </a:buClr>
              <a:buChar char="•"/>
              <a:defRPr sz="2000" b="0">
                <a:solidFill>
                  <a:srgbClr val="37415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76096" indent="-236990" algn="l" rtl="0" eaLnBrk="1" fontAlgn="base" hangingPunct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833696" indent="-236990" algn="l" rtl="0" eaLnBrk="1" fontAlgn="base" hangingPunct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2">
                  <a:lumMod val="90000"/>
                </a:schemeClr>
              </a:buClr>
              <a:buFontTx/>
              <a:buChar char="-"/>
              <a:defRPr sz="1599">
                <a:solidFill>
                  <a:srgbClr val="37415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59898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584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269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954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640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325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kern="0" dirty="0"/>
              <a:t>一对多：</a:t>
            </a:r>
            <a:r>
              <a:rPr lang="en-US" altLang="zh-CN" sz="2400" kern="0" dirty="0"/>
              <a:t>Scatter / Broadcast</a:t>
            </a:r>
          </a:p>
          <a:p>
            <a:r>
              <a:rPr lang="zh-CN" altLang="en-US" sz="2400" kern="0" dirty="0"/>
              <a:t>多对一：</a:t>
            </a:r>
            <a:r>
              <a:rPr lang="en-US" altLang="zh-CN" sz="2400" kern="0" dirty="0"/>
              <a:t>Gather / Reduce</a:t>
            </a:r>
          </a:p>
          <a:p>
            <a:r>
              <a:rPr lang="zh-CN" altLang="en-US" sz="2400" kern="0" dirty="0"/>
              <a:t>多对多：</a:t>
            </a:r>
            <a:r>
              <a:rPr lang="en-US" altLang="zh-CN" sz="2400" kern="0" dirty="0"/>
              <a:t>All-Reduce / All-Gather</a:t>
            </a:r>
          </a:p>
        </p:txBody>
      </p:sp>
    </p:spTree>
    <p:extLst>
      <p:ext uri="{BB962C8B-B14F-4D97-AF65-F5344CB8AC3E}">
        <p14:creationId xmlns:p14="http://schemas.microsoft.com/office/powerpoint/2010/main" val="983707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8000"/>
    </mc:Choice>
    <mc:Fallback xmlns="">
      <p:transition advClick="0" advTm="800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22858311-9117-8141-B83A-76255F60FB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0599" y="1628800"/>
            <a:ext cx="5718262" cy="171111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C076B47-E3D2-3340-A20D-586991EA75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4575" y="4077072"/>
            <a:ext cx="6242398" cy="1711114"/>
          </a:xfrm>
          <a:prstGeom prst="rect">
            <a:avLst/>
          </a:prstGeom>
        </p:spPr>
      </p:pic>
      <p:sp>
        <p:nvSpPr>
          <p:cNvPr id="9" name="标题 1">
            <a:extLst>
              <a:ext uri="{FF2B5EF4-FFF2-40B4-BE49-F238E27FC236}">
                <a16:creationId xmlns:a16="http://schemas.microsoft.com/office/drawing/2014/main" id="{F0C77EEC-905E-AA4C-915A-319D97280E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集合式通信方式 </a:t>
            </a:r>
            <a:r>
              <a:rPr kumimoji="1" lang="en-US" altLang="zh-CN" dirty="0"/>
              <a:t>(I)</a:t>
            </a:r>
            <a:r>
              <a:rPr kumimoji="1" lang="zh-CN" altLang="en-US" dirty="0"/>
              <a:t>：</a:t>
            </a:r>
            <a:r>
              <a:rPr lang="zh-CN" altLang="en-US" dirty="0"/>
              <a:t>一对多 </a:t>
            </a:r>
            <a:r>
              <a:rPr lang="en-US" altLang="zh-CN" dirty="0"/>
              <a:t>Broadcast</a:t>
            </a:r>
            <a:endParaRPr kumimoji="1" lang="zh-CN" altLang="en-US" dirty="0"/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DE26E4BD-3CA2-0242-AEA1-99AEBD3F25C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27BA781-30FF-CB47-92AC-2D368F6DC548}"/>
              </a:ext>
            </a:extLst>
          </p:cNvPr>
          <p:cNvSpPr/>
          <p:nvPr/>
        </p:nvSpPr>
        <p:spPr>
          <a:xfrm>
            <a:off x="650459" y="1551862"/>
            <a:ext cx="4151778" cy="23091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dirty="0">
                <a:solidFill>
                  <a:srgbClr val="59595A"/>
                </a:solidFill>
                <a:latin typeface="+mj-ea"/>
                <a:ea typeface="+mj-ea"/>
              </a:rPr>
              <a:t>某个节点想把自身的数据发送到集群中的其他节点，那么就可以使用广播</a:t>
            </a:r>
            <a:r>
              <a:rPr lang="en-US" altLang="zh-CN" sz="2000" dirty="0">
                <a:solidFill>
                  <a:srgbClr val="59595A"/>
                </a:solidFill>
                <a:latin typeface="+mj-ea"/>
                <a:ea typeface="+mj-ea"/>
              </a:rPr>
              <a:t>Broadcast</a:t>
            </a:r>
            <a:r>
              <a:rPr lang="zh-CN" altLang="en-US" sz="2000" dirty="0">
                <a:solidFill>
                  <a:srgbClr val="59595A"/>
                </a:solidFill>
                <a:latin typeface="+mj-ea"/>
                <a:ea typeface="+mj-ea"/>
              </a:rPr>
              <a:t>的操作。</a:t>
            </a:r>
            <a:endParaRPr lang="en-US" altLang="zh-CN" sz="2000" dirty="0">
              <a:solidFill>
                <a:srgbClr val="59595A"/>
              </a:solidFill>
              <a:latin typeface="+mj-ea"/>
              <a:ea typeface="+mj-ea"/>
            </a:endParaRPr>
          </a:p>
          <a:p>
            <a:pPr>
              <a:lnSpc>
                <a:spcPct val="120000"/>
              </a:lnSpc>
            </a:pPr>
            <a:endParaRPr lang="en-US" altLang="zh-CN" sz="2000" dirty="0">
              <a:solidFill>
                <a:srgbClr val="59595A"/>
              </a:solidFill>
              <a:latin typeface="+mj-ea"/>
              <a:ea typeface="+mj-ea"/>
            </a:endParaRPr>
          </a:p>
          <a:p>
            <a:pPr>
              <a:lnSpc>
                <a:spcPct val="120000"/>
              </a:lnSpc>
            </a:pPr>
            <a:r>
              <a:rPr lang="zh-CN" altLang="en-US" sz="2000" dirty="0">
                <a:solidFill>
                  <a:srgbClr val="59595A"/>
                </a:solidFill>
                <a:latin typeface="+mj-ea"/>
                <a:ea typeface="+mj-ea"/>
              </a:rPr>
              <a:t>分布式机器学习中常用于网络参数的初始化。</a:t>
            </a:r>
          </a:p>
        </p:txBody>
      </p:sp>
    </p:spTree>
    <p:extLst>
      <p:ext uri="{BB962C8B-B14F-4D97-AF65-F5344CB8AC3E}">
        <p14:creationId xmlns:p14="http://schemas.microsoft.com/office/powerpoint/2010/main" val="3927437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8000"/>
    </mc:Choice>
    <mc:Fallback xmlns="">
      <p:transition advClick="0" advTm="800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1">
            <a:extLst>
              <a:ext uri="{FF2B5EF4-FFF2-40B4-BE49-F238E27FC236}">
                <a16:creationId xmlns:a16="http://schemas.microsoft.com/office/drawing/2014/main" id="{F0C77EEC-905E-AA4C-915A-319D97280E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集合式通信方式 </a:t>
            </a:r>
            <a:r>
              <a:rPr kumimoji="1" lang="en-US" altLang="zh-CN" dirty="0"/>
              <a:t>(I)</a:t>
            </a:r>
            <a:r>
              <a:rPr kumimoji="1" lang="zh-CN" altLang="en-US" dirty="0"/>
              <a:t>：</a:t>
            </a:r>
            <a:r>
              <a:rPr lang="zh-CN" altLang="en-US" dirty="0"/>
              <a:t>一对多 </a:t>
            </a:r>
            <a:r>
              <a:rPr lang="en-US" altLang="zh-CN" dirty="0"/>
              <a:t>Scatter</a:t>
            </a:r>
            <a:endParaRPr kumimoji="1" lang="zh-CN" altLang="en-US" dirty="0"/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B89875B8-769A-694E-BF73-D1B663A2DFB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31042DA-6032-EC41-9EEC-10780DCF0B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0020" y="1628268"/>
            <a:ext cx="5688632" cy="176979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73ABC33-A056-514D-80B2-20CB92E9ED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0559" y="4005064"/>
            <a:ext cx="6458422" cy="1770329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2B21B8C6-90B7-CB46-843D-E8A2F78CD023}"/>
              </a:ext>
            </a:extLst>
          </p:cNvPr>
          <p:cNvSpPr/>
          <p:nvPr/>
        </p:nvSpPr>
        <p:spPr>
          <a:xfrm>
            <a:off x="650459" y="1551862"/>
            <a:ext cx="4151778" cy="7963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lnSpc>
                <a:spcPct val="120000"/>
              </a:lnSpc>
            </a:pPr>
            <a:r>
              <a:rPr lang="zh-CN" altLang="en-US" sz="2000" dirty="0">
                <a:solidFill>
                  <a:srgbClr val="59595A"/>
                </a:solidFill>
                <a:latin typeface="+mj-ea"/>
                <a:ea typeface="+mj-ea"/>
              </a:rPr>
              <a:t>将主节点的数据进行划分并散布至其他指定的节点。</a:t>
            </a:r>
            <a:endParaRPr lang="en-US" altLang="zh-CN" sz="2000" dirty="0">
              <a:solidFill>
                <a:srgbClr val="59595A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294357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8000"/>
    </mc:Choice>
    <mc:Fallback xmlns="">
      <p:transition advClick="0" advTm="8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BBB0B19F-499C-754B-870A-9A87A9BB1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大模型业务全流程</a:t>
            </a:r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080CBD20-78B8-E04A-BE23-A551F675DED9}"/>
              </a:ext>
            </a:extLst>
          </p:cNvPr>
          <p:cNvSpPr/>
          <p:nvPr/>
        </p:nvSpPr>
        <p:spPr>
          <a:xfrm>
            <a:off x="421556" y="1706067"/>
            <a:ext cx="1922038" cy="34684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b="1" dirty="0">
                <a:latin typeface="+mn-ea"/>
              </a:rPr>
              <a:t>算力准备</a:t>
            </a:r>
          </a:p>
        </p:txBody>
      </p:sp>
      <p:sp>
        <p:nvSpPr>
          <p:cNvPr id="9" name="圆角矩形 8">
            <a:extLst>
              <a:ext uri="{FF2B5EF4-FFF2-40B4-BE49-F238E27FC236}">
                <a16:creationId xmlns:a16="http://schemas.microsoft.com/office/drawing/2014/main" id="{C9CADC98-7C29-C94C-8678-939463496B64}"/>
              </a:ext>
            </a:extLst>
          </p:cNvPr>
          <p:cNvSpPr/>
          <p:nvPr/>
        </p:nvSpPr>
        <p:spPr>
          <a:xfrm>
            <a:off x="2746492" y="1706067"/>
            <a:ext cx="2385849" cy="34684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b="1" dirty="0">
                <a:latin typeface="+mn-ea"/>
              </a:rPr>
              <a:t>数据 </a:t>
            </a:r>
            <a:r>
              <a:rPr kumimoji="1" lang="en-US" altLang="zh-CN" sz="1400" b="1" dirty="0">
                <a:latin typeface="+mn-ea"/>
              </a:rPr>
              <a:t>&amp;</a:t>
            </a:r>
            <a:r>
              <a:rPr kumimoji="1" lang="zh-CN" altLang="en-US" sz="1400" b="1" dirty="0">
                <a:latin typeface="+mn-ea"/>
              </a:rPr>
              <a:t> 模型算法</a:t>
            </a:r>
          </a:p>
        </p:txBody>
      </p:sp>
      <p:sp>
        <p:nvSpPr>
          <p:cNvPr id="11" name="圆角矩形 10">
            <a:extLst>
              <a:ext uri="{FF2B5EF4-FFF2-40B4-BE49-F238E27FC236}">
                <a16:creationId xmlns:a16="http://schemas.microsoft.com/office/drawing/2014/main" id="{BECA879D-29BA-A54D-AF2B-5E10567C55C2}"/>
              </a:ext>
            </a:extLst>
          </p:cNvPr>
          <p:cNvSpPr/>
          <p:nvPr/>
        </p:nvSpPr>
        <p:spPr>
          <a:xfrm>
            <a:off x="5535239" y="1706067"/>
            <a:ext cx="3380538" cy="34684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b="1" dirty="0">
                <a:latin typeface="+mn-ea"/>
              </a:rPr>
              <a:t>模型训练 </a:t>
            </a:r>
            <a:r>
              <a:rPr kumimoji="1" lang="en-US" altLang="zh-CN" sz="1400" b="1" dirty="0">
                <a:latin typeface="+mn-ea"/>
              </a:rPr>
              <a:t>&amp;</a:t>
            </a:r>
            <a:r>
              <a:rPr kumimoji="1" lang="zh-CN" altLang="en-US" sz="1400" b="1" dirty="0">
                <a:latin typeface="+mn-ea"/>
              </a:rPr>
              <a:t> 微调</a:t>
            </a:r>
          </a:p>
        </p:txBody>
      </p:sp>
      <p:sp>
        <p:nvSpPr>
          <p:cNvPr id="12" name="圆角矩形 11">
            <a:extLst>
              <a:ext uri="{FF2B5EF4-FFF2-40B4-BE49-F238E27FC236}">
                <a16:creationId xmlns:a16="http://schemas.microsoft.com/office/drawing/2014/main" id="{3B02FAC4-2517-5547-AC49-C3FC699FFDF8}"/>
              </a:ext>
            </a:extLst>
          </p:cNvPr>
          <p:cNvSpPr/>
          <p:nvPr/>
        </p:nvSpPr>
        <p:spPr>
          <a:xfrm>
            <a:off x="9318672" y="1706067"/>
            <a:ext cx="2385850" cy="34684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b="1" dirty="0">
                <a:latin typeface="+mn-ea"/>
              </a:rPr>
              <a:t>模型验证 </a:t>
            </a:r>
            <a:r>
              <a:rPr kumimoji="1" lang="en-US" altLang="zh-CN" sz="1400" b="1" dirty="0">
                <a:latin typeface="+mn-ea"/>
              </a:rPr>
              <a:t>&amp;</a:t>
            </a:r>
            <a:r>
              <a:rPr kumimoji="1" lang="zh-CN" altLang="en-US" sz="1400" b="1" dirty="0">
                <a:latin typeface="+mn-ea"/>
              </a:rPr>
              <a:t> 推理部署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DCD72351-B007-3F4C-9777-E51502F7A45A}"/>
              </a:ext>
            </a:extLst>
          </p:cNvPr>
          <p:cNvSpPr/>
          <p:nvPr/>
        </p:nvSpPr>
        <p:spPr>
          <a:xfrm>
            <a:off x="2760020" y="2203163"/>
            <a:ext cx="2385849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bg1"/>
                </a:solidFill>
                <a:latin typeface="+mn-ea"/>
              </a:rPr>
              <a:t>2.</a:t>
            </a:r>
            <a:r>
              <a:rPr kumimoji="1" lang="zh-CN" altLang="en-US" sz="1400" b="1" dirty="0">
                <a:solidFill>
                  <a:schemeClr val="bg1"/>
                </a:solidFill>
                <a:latin typeface="+mn-ea"/>
              </a:rPr>
              <a:t> 数据处理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6855BC35-A04E-194C-AD47-C2C9B741E56F}"/>
              </a:ext>
            </a:extLst>
          </p:cNvPr>
          <p:cNvSpPr/>
          <p:nvPr/>
        </p:nvSpPr>
        <p:spPr>
          <a:xfrm>
            <a:off x="2760018" y="3269196"/>
            <a:ext cx="2385849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bg1"/>
                </a:solidFill>
                <a:latin typeface="+mn-ea"/>
              </a:rPr>
              <a:t>3.</a:t>
            </a:r>
            <a:r>
              <a:rPr kumimoji="1" lang="zh-CN" altLang="en-US" sz="1400" b="1" dirty="0">
                <a:solidFill>
                  <a:schemeClr val="bg1"/>
                </a:solidFill>
                <a:latin typeface="+mn-ea"/>
              </a:rPr>
              <a:t> 模型算法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D8A7A42C-550A-E441-AC50-052A1576F61C}"/>
              </a:ext>
            </a:extLst>
          </p:cNvPr>
          <p:cNvSpPr/>
          <p:nvPr/>
        </p:nvSpPr>
        <p:spPr>
          <a:xfrm>
            <a:off x="427873" y="2203163"/>
            <a:ext cx="1922038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bg1"/>
                </a:solidFill>
                <a:latin typeface="+mn-ea"/>
              </a:rPr>
              <a:t>1.</a:t>
            </a:r>
            <a:r>
              <a:rPr kumimoji="1" lang="zh-CN" altLang="en-US" sz="1400" b="1" dirty="0">
                <a:solidFill>
                  <a:schemeClr val="bg1"/>
                </a:solidFill>
                <a:latin typeface="+mn-ea"/>
              </a:rPr>
              <a:t> </a:t>
            </a:r>
            <a:r>
              <a:rPr kumimoji="1" lang="en-US" altLang="zh-CN" sz="1400" b="1" dirty="0">
                <a:solidFill>
                  <a:schemeClr val="bg1"/>
                </a:solidFill>
                <a:latin typeface="+mn-ea"/>
              </a:rPr>
              <a:t>AI</a:t>
            </a:r>
            <a:r>
              <a:rPr kumimoji="1" lang="zh-CN" altLang="en-US" sz="1400" b="1" dirty="0">
                <a:solidFill>
                  <a:schemeClr val="bg1"/>
                </a:solidFill>
                <a:latin typeface="+mn-ea"/>
              </a:rPr>
              <a:t> 集群建设</a:t>
            </a:r>
          </a:p>
        </p:txBody>
      </p:sp>
      <p:sp>
        <p:nvSpPr>
          <p:cNvPr id="17" name="圆角矩形 16">
            <a:extLst>
              <a:ext uri="{FF2B5EF4-FFF2-40B4-BE49-F238E27FC236}">
                <a16:creationId xmlns:a16="http://schemas.microsoft.com/office/drawing/2014/main" id="{C109E098-8590-4948-88D5-BE69E12A8897}"/>
              </a:ext>
            </a:extLst>
          </p:cNvPr>
          <p:cNvSpPr/>
          <p:nvPr/>
        </p:nvSpPr>
        <p:spPr>
          <a:xfrm>
            <a:off x="427873" y="2632587"/>
            <a:ext cx="1922038" cy="1592825"/>
          </a:xfrm>
          <a:prstGeom prst="roundRect">
            <a:avLst>
              <a:gd name="adj" fmla="val 6173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18" name="圆角矩形 17">
            <a:extLst>
              <a:ext uri="{FF2B5EF4-FFF2-40B4-BE49-F238E27FC236}">
                <a16:creationId xmlns:a16="http://schemas.microsoft.com/office/drawing/2014/main" id="{FF392445-FD73-1A4E-9B45-806DC7DF2F0D}"/>
              </a:ext>
            </a:extLst>
          </p:cNvPr>
          <p:cNvSpPr/>
          <p:nvPr/>
        </p:nvSpPr>
        <p:spPr>
          <a:xfrm>
            <a:off x="548318" y="2798606"/>
            <a:ext cx="1681147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计算、存储、网络</a:t>
            </a:r>
          </a:p>
        </p:txBody>
      </p:sp>
      <p:sp>
        <p:nvSpPr>
          <p:cNvPr id="19" name="圆角矩形 18">
            <a:extLst>
              <a:ext uri="{FF2B5EF4-FFF2-40B4-BE49-F238E27FC236}">
                <a16:creationId xmlns:a16="http://schemas.microsoft.com/office/drawing/2014/main" id="{70BD10A1-26FF-E248-99DA-DFB2E4A30BBD}"/>
              </a:ext>
            </a:extLst>
          </p:cNvPr>
          <p:cNvSpPr/>
          <p:nvPr/>
        </p:nvSpPr>
        <p:spPr>
          <a:xfrm>
            <a:off x="548318" y="3272409"/>
            <a:ext cx="1681147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AI</a:t>
            </a:r>
            <a:r>
              <a:rPr kumimoji="1" lang="zh-CN" altLang="en-US" sz="1000" dirty="0">
                <a:solidFill>
                  <a:srgbClr val="1D1D1A"/>
                </a:solidFill>
              </a:rPr>
              <a:t> 集群机房建设</a:t>
            </a:r>
          </a:p>
        </p:txBody>
      </p:sp>
      <p:sp>
        <p:nvSpPr>
          <p:cNvPr id="20" name="圆角矩形 19">
            <a:extLst>
              <a:ext uri="{FF2B5EF4-FFF2-40B4-BE49-F238E27FC236}">
                <a16:creationId xmlns:a16="http://schemas.microsoft.com/office/drawing/2014/main" id="{C8CE0B8F-1F8E-CA43-9FC5-3CE58FC9A20B}"/>
              </a:ext>
            </a:extLst>
          </p:cNvPr>
          <p:cNvSpPr/>
          <p:nvPr/>
        </p:nvSpPr>
        <p:spPr>
          <a:xfrm>
            <a:off x="548318" y="3746213"/>
            <a:ext cx="1681147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AI</a:t>
            </a:r>
            <a:r>
              <a:rPr kumimoji="1" lang="zh-CN" altLang="en-US" sz="1000" dirty="0">
                <a:solidFill>
                  <a:srgbClr val="1D1D1A"/>
                </a:solidFill>
              </a:rPr>
              <a:t> 集群上线与运维</a:t>
            </a:r>
          </a:p>
        </p:txBody>
      </p:sp>
      <p:sp>
        <p:nvSpPr>
          <p:cNvPr id="21" name="圆角矩形 20">
            <a:extLst>
              <a:ext uri="{FF2B5EF4-FFF2-40B4-BE49-F238E27FC236}">
                <a16:creationId xmlns:a16="http://schemas.microsoft.com/office/drawing/2014/main" id="{974C207A-9B1C-9D47-8A50-CD18C53E7881}"/>
              </a:ext>
            </a:extLst>
          </p:cNvPr>
          <p:cNvSpPr/>
          <p:nvPr/>
        </p:nvSpPr>
        <p:spPr>
          <a:xfrm>
            <a:off x="2760019" y="2632587"/>
            <a:ext cx="2385848" cy="540883"/>
          </a:xfrm>
          <a:prstGeom prst="roundRect">
            <a:avLst>
              <a:gd name="adj" fmla="val 1507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22" name="圆角矩形 21">
            <a:extLst>
              <a:ext uri="{FF2B5EF4-FFF2-40B4-BE49-F238E27FC236}">
                <a16:creationId xmlns:a16="http://schemas.microsoft.com/office/drawing/2014/main" id="{A18D350F-4981-764E-A3C8-4596DDF5E21A}"/>
              </a:ext>
            </a:extLst>
          </p:cNvPr>
          <p:cNvSpPr/>
          <p:nvPr/>
        </p:nvSpPr>
        <p:spPr>
          <a:xfrm>
            <a:off x="2760019" y="3698146"/>
            <a:ext cx="2385848" cy="540884"/>
          </a:xfrm>
          <a:prstGeom prst="roundRect">
            <a:avLst>
              <a:gd name="adj" fmla="val 16850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23" name="圆角矩形 22">
            <a:extLst>
              <a:ext uri="{FF2B5EF4-FFF2-40B4-BE49-F238E27FC236}">
                <a16:creationId xmlns:a16="http://schemas.microsoft.com/office/drawing/2014/main" id="{8A599A53-BC58-0A4B-BCA2-EDBBB8E226E1}"/>
              </a:ext>
            </a:extLst>
          </p:cNvPr>
          <p:cNvSpPr/>
          <p:nvPr/>
        </p:nvSpPr>
        <p:spPr>
          <a:xfrm>
            <a:off x="2862160" y="2733599"/>
            <a:ext cx="597451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开源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数据</a:t>
            </a:r>
          </a:p>
        </p:txBody>
      </p:sp>
      <p:sp>
        <p:nvSpPr>
          <p:cNvPr id="24" name="圆角矩形 23">
            <a:extLst>
              <a:ext uri="{FF2B5EF4-FFF2-40B4-BE49-F238E27FC236}">
                <a16:creationId xmlns:a16="http://schemas.microsoft.com/office/drawing/2014/main" id="{4EEB47F0-794A-5143-8807-A748492596D8}"/>
              </a:ext>
            </a:extLst>
          </p:cNvPr>
          <p:cNvSpPr/>
          <p:nvPr/>
        </p:nvSpPr>
        <p:spPr>
          <a:xfrm>
            <a:off x="3573246" y="2733599"/>
            <a:ext cx="699592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数据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预处理</a:t>
            </a:r>
          </a:p>
        </p:txBody>
      </p:sp>
      <p:sp>
        <p:nvSpPr>
          <p:cNvPr id="25" name="圆角矩形 24">
            <a:extLst>
              <a:ext uri="{FF2B5EF4-FFF2-40B4-BE49-F238E27FC236}">
                <a16:creationId xmlns:a16="http://schemas.microsoft.com/office/drawing/2014/main" id="{C9906E98-C1E9-294A-93E7-60AA6FCCF494}"/>
              </a:ext>
            </a:extLst>
          </p:cNvPr>
          <p:cNvSpPr/>
          <p:nvPr/>
        </p:nvSpPr>
        <p:spPr>
          <a:xfrm>
            <a:off x="4386472" y="2733599"/>
            <a:ext cx="65803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向量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数据库</a:t>
            </a:r>
          </a:p>
        </p:txBody>
      </p:sp>
      <p:sp>
        <p:nvSpPr>
          <p:cNvPr id="26" name="圆角矩形 25">
            <a:extLst>
              <a:ext uri="{FF2B5EF4-FFF2-40B4-BE49-F238E27FC236}">
                <a16:creationId xmlns:a16="http://schemas.microsoft.com/office/drawing/2014/main" id="{6BC41BAF-D448-6749-9F39-387CFD8F709D}"/>
              </a:ext>
            </a:extLst>
          </p:cNvPr>
          <p:cNvSpPr/>
          <p:nvPr/>
        </p:nvSpPr>
        <p:spPr>
          <a:xfrm>
            <a:off x="2866865" y="3795167"/>
            <a:ext cx="952711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LLM</a:t>
            </a:r>
            <a:r>
              <a:rPr kumimoji="1" lang="zh-CN" altLang="en-US" sz="1000" dirty="0">
                <a:solidFill>
                  <a:srgbClr val="1D1D1A"/>
                </a:solidFill>
              </a:rPr>
              <a:t>模型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架构</a:t>
            </a:r>
          </a:p>
        </p:txBody>
      </p:sp>
      <p:sp>
        <p:nvSpPr>
          <p:cNvPr id="27" name="圆角矩形 26">
            <a:extLst>
              <a:ext uri="{FF2B5EF4-FFF2-40B4-BE49-F238E27FC236}">
                <a16:creationId xmlns:a16="http://schemas.microsoft.com/office/drawing/2014/main" id="{90A76E66-1204-E243-BBC6-ADEC217BCE1C}"/>
              </a:ext>
            </a:extLst>
          </p:cNvPr>
          <p:cNvSpPr/>
          <p:nvPr/>
        </p:nvSpPr>
        <p:spPr>
          <a:xfrm>
            <a:off x="3914381" y="3795167"/>
            <a:ext cx="1136682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多模态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一切皆</a:t>
            </a:r>
            <a:r>
              <a:rPr kumimoji="1" lang="en-US" altLang="zh-CN" sz="1000" dirty="0">
                <a:solidFill>
                  <a:srgbClr val="1D1D1A"/>
                </a:solidFill>
              </a:rPr>
              <a:t>Tokens</a:t>
            </a:r>
            <a:endParaRPr kumimoji="1" lang="zh-CN" altLang="en-US" sz="1000" dirty="0">
              <a:solidFill>
                <a:srgbClr val="1D1D1A"/>
              </a:solidFill>
            </a:endParaRPr>
          </a:p>
        </p:txBody>
      </p:sp>
      <p:sp>
        <p:nvSpPr>
          <p:cNvPr id="29" name="右箭头 28">
            <a:extLst>
              <a:ext uri="{FF2B5EF4-FFF2-40B4-BE49-F238E27FC236}">
                <a16:creationId xmlns:a16="http://schemas.microsoft.com/office/drawing/2014/main" id="{363C66BD-EA59-8541-93AA-4AD048F43833}"/>
              </a:ext>
            </a:extLst>
          </p:cNvPr>
          <p:cNvSpPr/>
          <p:nvPr/>
        </p:nvSpPr>
        <p:spPr>
          <a:xfrm>
            <a:off x="8978459" y="1755843"/>
            <a:ext cx="277534" cy="247288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6ABEB599-D7A4-1245-BF25-E7B76A2C0D00}"/>
              </a:ext>
            </a:extLst>
          </p:cNvPr>
          <p:cNvSpPr/>
          <p:nvPr/>
        </p:nvSpPr>
        <p:spPr>
          <a:xfrm>
            <a:off x="5557030" y="2203163"/>
            <a:ext cx="2012723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bg1"/>
                </a:solidFill>
                <a:latin typeface="+mn-ea"/>
              </a:rPr>
              <a:t>4.</a:t>
            </a:r>
            <a:r>
              <a:rPr kumimoji="1" lang="zh-CN" altLang="en-US" sz="1400" b="1" dirty="0">
                <a:solidFill>
                  <a:schemeClr val="bg1"/>
                </a:solidFill>
                <a:latin typeface="+mn-ea"/>
              </a:rPr>
              <a:t> 模型训练</a:t>
            </a:r>
          </a:p>
        </p:txBody>
      </p:sp>
      <p:sp>
        <p:nvSpPr>
          <p:cNvPr id="31" name="圆角矩形 30">
            <a:extLst>
              <a:ext uri="{FF2B5EF4-FFF2-40B4-BE49-F238E27FC236}">
                <a16:creationId xmlns:a16="http://schemas.microsoft.com/office/drawing/2014/main" id="{7FF7058F-E62D-D74B-8ABC-396BCBD2E786}"/>
              </a:ext>
            </a:extLst>
          </p:cNvPr>
          <p:cNvSpPr/>
          <p:nvPr/>
        </p:nvSpPr>
        <p:spPr>
          <a:xfrm>
            <a:off x="5557025" y="2632587"/>
            <a:ext cx="2012722" cy="1592825"/>
          </a:xfrm>
          <a:prstGeom prst="roundRect">
            <a:avLst>
              <a:gd name="adj" fmla="val 742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 dirty="0"/>
          </a:p>
        </p:txBody>
      </p:sp>
      <p:sp>
        <p:nvSpPr>
          <p:cNvPr id="32" name="圆角矩形 31">
            <a:extLst>
              <a:ext uri="{FF2B5EF4-FFF2-40B4-BE49-F238E27FC236}">
                <a16:creationId xmlns:a16="http://schemas.microsoft.com/office/drawing/2014/main" id="{0C23B022-416C-5F45-81DF-E2D5369E64A8}"/>
              </a:ext>
            </a:extLst>
          </p:cNvPr>
          <p:cNvSpPr/>
          <p:nvPr/>
        </p:nvSpPr>
        <p:spPr>
          <a:xfrm>
            <a:off x="5677470" y="2743432"/>
            <a:ext cx="439322" cy="452145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混合精度</a:t>
            </a:r>
          </a:p>
        </p:txBody>
      </p:sp>
      <p:sp>
        <p:nvSpPr>
          <p:cNvPr id="34" name="圆角矩形 33">
            <a:extLst>
              <a:ext uri="{FF2B5EF4-FFF2-40B4-BE49-F238E27FC236}">
                <a16:creationId xmlns:a16="http://schemas.microsoft.com/office/drawing/2014/main" id="{1074A579-4115-4042-AC82-BFE200BAB226}"/>
              </a:ext>
            </a:extLst>
          </p:cNvPr>
          <p:cNvSpPr/>
          <p:nvPr/>
        </p:nvSpPr>
        <p:spPr>
          <a:xfrm>
            <a:off x="5677470" y="3746527"/>
            <a:ext cx="1760465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训练集群稳定性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6D315ADF-F941-8B45-AE52-7A11F1D88C23}"/>
              </a:ext>
            </a:extLst>
          </p:cNvPr>
          <p:cNvSpPr/>
          <p:nvPr/>
        </p:nvSpPr>
        <p:spPr>
          <a:xfrm>
            <a:off x="7656792" y="2203163"/>
            <a:ext cx="1280775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bg1"/>
                </a:solidFill>
                <a:latin typeface="+mn-ea"/>
              </a:rPr>
              <a:t>6.</a:t>
            </a:r>
            <a:r>
              <a:rPr kumimoji="1" lang="zh-CN" altLang="en-US" sz="1400" b="1" dirty="0">
                <a:solidFill>
                  <a:schemeClr val="bg1"/>
                </a:solidFill>
                <a:latin typeface="+mn-ea"/>
              </a:rPr>
              <a:t> 模型微调</a:t>
            </a:r>
          </a:p>
        </p:txBody>
      </p:sp>
      <p:sp>
        <p:nvSpPr>
          <p:cNvPr id="36" name="圆角矩形 35">
            <a:extLst>
              <a:ext uri="{FF2B5EF4-FFF2-40B4-BE49-F238E27FC236}">
                <a16:creationId xmlns:a16="http://schemas.microsoft.com/office/drawing/2014/main" id="{B5DCFD3E-EEFA-7348-AD00-3A001207CF2D}"/>
              </a:ext>
            </a:extLst>
          </p:cNvPr>
          <p:cNvSpPr/>
          <p:nvPr/>
        </p:nvSpPr>
        <p:spPr>
          <a:xfrm>
            <a:off x="7656792" y="2632587"/>
            <a:ext cx="1280775" cy="1592825"/>
          </a:xfrm>
          <a:prstGeom prst="roundRect">
            <a:avLst>
              <a:gd name="adj" fmla="val 850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 dirty="0"/>
          </a:p>
        </p:txBody>
      </p:sp>
      <p:sp>
        <p:nvSpPr>
          <p:cNvPr id="37" name="圆角矩形 36">
            <a:extLst>
              <a:ext uri="{FF2B5EF4-FFF2-40B4-BE49-F238E27FC236}">
                <a16:creationId xmlns:a16="http://schemas.microsoft.com/office/drawing/2014/main" id="{1B84AB5B-C8BD-3E44-9F29-CF18B8CAF3D7}"/>
              </a:ext>
            </a:extLst>
          </p:cNvPr>
          <p:cNvSpPr/>
          <p:nvPr/>
        </p:nvSpPr>
        <p:spPr>
          <a:xfrm>
            <a:off x="7775160" y="2797314"/>
            <a:ext cx="1056863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全参微调</a:t>
            </a:r>
          </a:p>
        </p:txBody>
      </p:sp>
      <p:sp>
        <p:nvSpPr>
          <p:cNvPr id="38" name="圆角矩形 37">
            <a:extLst>
              <a:ext uri="{FF2B5EF4-FFF2-40B4-BE49-F238E27FC236}">
                <a16:creationId xmlns:a16="http://schemas.microsoft.com/office/drawing/2014/main" id="{447E38B3-E690-8143-8B36-E6C120E625D7}"/>
              </a:ext>
            </a:extLst>
          </p:cNvPr>
          <p:cNvSpPr/>
          <p:nvPr/>
        </p:nvSpPr>
        <p:spPr>
          <a:xfrm>
            <a:off x="7775160" y="3271117"/>
            <a:ext cx="1056863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低参微调</a:t>
            </a:r>
          </a:p>
        </p:txBody>
      </p:sp>
      <p:sp>
        <p:nvSpPr>
          <p:cNvPr id="39" name="圆角矩形 38">
            <a:extLst>
              <a:ext uri="{FF2B5EF4-FFF2-40B4-BE49-F238E27FC236}">
                <a16:creationId xmlns:a16="http://schemas.microsoft.com/office/drawing/2014/main" id="{728625CD-70D4-5044-84B8-5DF42842F212}"/>
              </a:ext>
            </a:extLst>
          </p:cNvPr>
          <p:cNvSpPr/>
          <p:nvPr/>
        </p:nvSpPr>
        <p:spPr>
          <a:xfrm>
            <a:off x="7775160" y="3744921"/>
            <a:ext cx="1056863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指令微调</a:t>
            </a:r>
          </a:p>
        </p:txBody>
      </p:sp>
      <p:sp>
        <p:nvSpPr>
          <p:cNvPr id="40" name="圆角矩形 39">
            <a:extLst>
              <a:ext uri="{FF2B5EF4-FFF2-40B4-BE49-F238E27FC236}">
                <a16:creationId xmlns:a16="http://schemas.microsoft.com/office/drawing/2014/main" id="{64BE5E12-3765-A74D-A2E1-7FC6077B0937}"/>
              </a:ext>
            </a:extLst>
          </p:cNvPr>
          <p:cNvSpPr/>
          <p:nvPr/>
        </p:nvSpPr>
        <p:spPr>
          <a:xfrm>
            <a:off x="6180320" y="2743432"/>
            <a:ext cx="439322" cy="452145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梯度检查</a:t>
            </a:r>
          </a:p>
        </p:txBody>
      </p:sp>
      <p:sp>
        <p:nvSpPr>
          <p:cNvPr id="41" name="圆角矩形 40">
            <a:extLst>
              <a:ext uri="{FF2B5EF4-FFF2-40B4-BE49-F238E27FC236}">
                <a16:creationId xmlns:a16="http://schemas.microsoft.com/office/drawing/2014/main" id="{7043F888-21C7-8245-8BE5-540512ABBBF6}"/>
              </a:ext>
            </a:extLst>
          </p:cNvPr>
          <p:cNvSpPr/>
          <p:nvPr/>
        </p:nvSpPr>
        <p:spPr>
          <a:xfrm>
            <a:off x="6683169" y="2743432"/>
            <a:ext cx="439322" cy="452145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梯度累积</a:t>
            </a:r>
          </a:p>
        </p:txBody>
      </p:sp>
      <p:sp>
        <p:nvSpPr>
          <p:cNvPr id="42" name="圆角矩形 41">
            <a:extLst>
              <a:ext uri="{FF2B5EF4-FFF2-40B4-BE49-F238E27FC236}">
                <a16:creationId xmlns:a16="http://schemas.microsoft.com/office/drawing/2014/main" id="{1FEFCB3D-25F6-D747-92AF-9B303D1AFCB2}"/>
              </a:ext>
            </a:extLst>
          </p:cNvPr>
          <p:cNvSpPr/>
          <p:nvPr/>
        </p:nvSpPr>
        <p:spPr>
          <a:xfrm>
            <a:off x="5677471" y="3297631"/>
            <a:ext cx="1765846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5.</a:t>
            </a:r>
            <a:r>
              <a:rPr kumimoji="1" lang="zh-CN" altLang="en-US" sz="1000" dirty="0">
                <a:solidFill>
                  <a:srgbClr val="1D1D1A"/>
                </a:solidFill>
              </a:rPr>
              <a:t> 分布式并行</a:t>
            </a: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DBA35242-0F36-1C4C-A25A-26F19AE7B24C}"/>
              </a:ext>
            </a:extLst>
          </p:cNvPr>
          <p:cNvSpPr/>
          <p:nvPr/>
        </p:nvSpPr>
        <p:spPr>
          <a:xfrm>
            <a:off x="7172186" y="2802947"/>
            <a:ext cx="31290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…</a:t>
            </a:r>
            <a:endParaRPr kumimoji="1" lang="zh-CN" altLang="en-US" sz="1000" dirty="0">
              <a:solidFill>
                <a:srgbClr val="1D1D1A"/>
              </a:solidFill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AFC160AC-5479-FF45-B4B0-B30015E44243}"/>
              </a:ext>
            </a:extLst>
          </p:cNvPr>
          <p:cNvSpPr/>
          <p:nvPr/>
        </p:nvSpPr>
        <p:spPr>
          <a:xfrm>
            <a:off x="9340446" y="2203163"/>
            <a:ext cx="2385849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bg1"/>
                </a:solidFill>
                <a:latin typeface="+mn-ea"/>
              </a:rPr>
              <a:t>7.</a:t>
            </a:r>
            <a:r>
              <a:rPr kumimoji="1" lang="zh-CN" altLang="en-US" sz="1400" b="1" dirty="0">
                <a:solidFill>
                  <a:schemeClr val="bg1"/>
                </a:solidFill>
                <a:latin typeface="+mn-ea"/>
              </a:rPr>
              <a:t> 模型验证</a:t>
            </a: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17BE849B-7C36-EC45-9903-81EF4BFCAF7D}"/>
              </a:ext>
            </a:extLst>
          </p:cNvPr>
          <p:cNvSpPr/>
          <p:nvPr/>
        </p:nvSpPr>
        <p:spPr>
          <a:xfrm>
            <a:off x="9340444" y="3255372"/>
            <a:ext cx="2385849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bg1"/>
                </a:solidFill>
                <a:latin typeface="+mn-ea"/>
              </a:rPr>
              <a:t>8.</a:t>
            </a:r>
            <a:r>
              <a:rPr kumimoji="1" lang="zh-CN" altLang="en-US" sz="1400" b="1" dirty="0">
                <a:solidFill>
                  <a:schemeClr val="bg1"/>
                </a:solidFill>
                <a:latin typeface="+mn-ea"/>
              </a:rPr>
              <a:t> 推理与智能体</a:t>
            </a:r>
          </a:p>
        </p:txBody>
      </p:sp>
      <p:sp>
        <p:nvSpPr>
          <p:cNvPr id="47" name="圆角矩形 46">
            <a:extLst>
              <a:ext uri="{FF2B5EF4-FFF2-40B4-BE49-F238E27FC236}">
                <a16:creationId xmlns:a16="http://schemas.microsoft.com/office/drawing/2014/main" id="{D9E5A9AA-0708-D84F-81E8-C7934C68D631}"/>
              </a:ext>
            </a:extLst>
          </p:cNvPr>
          <p:cNvSpPr/>
          <p:nvPr/>
        </p:nvSpPr>
        <p:spPr>
          <a:xfrm>
            <a:off x="9340445" y="2632587"/>
            <a:ext cx="2385848" cy="540883"/>
          </a:xfrm>
          <a:prstGeom prst="roundRect">
            <a:avLst>
              <a:gd name="adj" fmla="val 1507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49" name="圆角矩形 48">
            <a:extLst>
              <a:ext uri="{FF2B5EF4-FFF2-40B4-BE49-F238E27FC236}">
                <a16:creationId xmlns:a16="http://schemas.microsoft.com/office/drawing/2014/main" id="{12DD2068-5B24-8C42-99A9-F333035123B7}"/>
              </a:ext>
            </a:extLst>
          </p:cNvPr>
          <p:cNvSpPr/>
          <p:nvPr/>
        </p:nvSpPr>
        <p:spPr>
          <a:xfrm>
            <a:off x="9442586" y="2729607"/>
            <a:ext cx="597451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下游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任务</a:t>
            </a:r>
          </a:p>
        </p:txBody>
      </p:sp>
      <p:sp>
        <p:nvSpPr>
          <p:cNvPr id="50" name="圆角矩形 49">
            <a:extLst>
              <a:ext uri="{FF2B5EF4-FFF2-40B4-BE49-F238E27FC236}">
                <a16:creationId xmlns:a16="http://schemas.microsoft.com/office/drawing/2014/main" id="{474B9AAB-5FE0-1147-9B22-E610A589CD6C}"/>
              </a:ext>
            </a:extLst>
          </p:cNvPr>
          <p:cNvSpPr/>
          <p:nvPr/>
        </p:nvSpPr>
        <p:spPr>
          <a:xfrm>
            <a:off x="10153672" y="2729607"/>
            <a:ext cx="699592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测评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标准</a:t>
            </a:r>
          </a:p>
        </p:txBody>
      </p:sp>
      <p:sp>
        <p:nvSpPr>
          <p:cNvPr id="51" name="圆角矩形 50">
            <a:extLst>
              <a:ext uri="{FF2B5EF4-FFF2-40B4-BE49-F238E27FC236}">
                <a16:creationId xmlns:a16="http://schemas.microsoft.com/office/drawing/2014/main" id="{26C0764A-CD12-3942-B6A5-99FBDCB760F5}"/>
              </a:ext>
            </a:extLst>
          </p:cNvPr>
          <p:cNvSpPr/>
          <p:nvPr/>
        </p:nvSpPr>
        <p:spPr>
          <a:xfrm>
            <a:off x="10966898" y="2729607"/>
            <a:ext cx="65803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bench</a:t>
            </a:r>
          </a:p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mark</a:t>
            </a:r>
            <a:endParaRPr kumimoji="1" lang="zh-CN" altLang="en-US" sz="1000" dirty="0">
              <a:solidFill>
                <a:srgbClr val="1D1D1A"/>
              </a:solidFill>
            </a:endParaRPr>
          </a:p>
        </p:txBody>
      </p:sp>
      <p:sp>
        <p:nvSpPr>
          <p:cNvPr id="54" name="圆角矩形 53">
            <a:extLst>
              <a:ext uri="{FF2B5EF4-FFF2-40B4-BE49-F238E27FC236}">
                <a16:creationId xmlns:a16="http://schemas.microsoft.com/office/drawing/2014/main" id="{96464FC8-1442-1749-8D64-C2F4FB48B780}"/>
              </a:ext>
            </a:extLst>
          </p:cNvPr>
          <p:cNvSpPr/>
          <p:nvPr/>
        </p:nvSpPr>
        <p:spPr>
          <a:xfrm>
            <a:off x="9340444" y="3687014"/>
            <a:ext cx="2385848" cy="540883"/>
          </a:xfrm>
          <a:prstGeom prst="roundRect">
            <a:avLst>
              <a:gd name="adj" fmla="val 1507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55" name="圆角矩形 54">
            <a:extLst>
              <a:ext uri="{FF2B5EF4-FFF2-40B4-BE49-F238E27FC236}">
                <a16:creationId xmlns:a16="http://schemas.microsoft.com/office/drawing/2014/main" id="{599CF600-C4F0-6F44-A366-7A030C75BBAA}"/>
              </a:ext>
            </a:extLst>
          </p:cNvPr>
          <p:cNvSpPr/>
          <p:nvPr/>
        </p:nvSpPr>
        <p:spPr>
          <a:xfrm>
            <a:off x="9442585" y="3784034"/>
            <a:ext cx="597451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量化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压缩</a:t>
            </a:r>
          </a:p>
        </p:txBody>
      </p:sp>
      <p:sp>
        <p:nvSpPr>
          <p:cNvPr id="56" name="圆角矩形 55">
            <a:extLst>
              <a:ext uri="{FF2B5EF4-FFF2-40B4-BE49-F238E27FC236}">
                <a16:creationId xmlns:a16="http://schemas.microsoft.com/office/drawing/2014/main" id="{7C7A8E40-9654-4D41-A5F6-DEDC697F99C1}"/>
              </a:ext>
            </a:extLst>
          </p:cNvPr>
          <p:cNvSpPr/>
          <p:nvPr/>
        </p:nvSpPr>
        <p:spPr>
          <a:xfrm>
            <a:off x="10153671" y="3784034"/>
            <a:ext cx="699592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推理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加速</a:t>
            </a:r>
          </a:p>
        </p:txBody>
      </p:sp>
      <p:sp>
        <p:nvSpPr>
          <p:cNvPr id="57" name="圆角矩形 56">
            <a:extLst>
              <a:ext uri="{FF2B5EF4-FFF2-40B4-BE49-F238E27FC236}">
                <a16:creationId xmlns:a16="http://schemas.microsoft.com/office/drawing/2014/main" id="{D05732A5-4D72-924A-80D8-0B540DD4C072}"/>
              </a:ext>
            </a:extLst>
          </p:cNvPr>
          <p:cNvSpPr/>
          <p:nvPr/>
        </p:nvSpPr>
        <p:spPr>
          <a:xfrm>
            <a:off x="10966897" y="3784034"/>
            <a:ext cx="65803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9.</a:t>
            </a:r>
            <a:r>
              <a:rPr kumimoji="1" lang="zh-CN" altLang="en-US" sz="1000" dirty="0">
                <a:solidFill>
                  <a:srgbClr val="1D1D1A"/>
                </a:solidFill>
              </a:rPr>
              <a:t> </a:t>
            </a:r>
            <a:r>
              <a:rPr kumimoji="1" lang="en-US" altLang="zh-CN" sz="1000" dirty="0">
                <a:solidFill>
                  <a:srgbClr val="1D1D1A"/>
                </a:solidFill>
              </a:rPr>
              <a:t>Agent</a:t>
            </a: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智能体</a:t>
            </a:r>
          </a:p>
        </p:txBody>
      </p:sp>
      <p:sp>
        <p:nvSpPr>
          <p:cNvPr id="58" name="右箭头 57">
            <a:extLst>
              <a:ext uri="{FF2B5EF4-FFF2-40B4-BE49-F238E27FC236}">
                <a16:creationId xmlns:a16="http://schemas.microsoft.com/office/drawing/2014/main" id="{4AC8CCC9-7B04-034B-A1DA-8F26D0F43963}"/>
              </a:ext>
            </a:extLst>
          </p:cNvPr>
          <p:cNvSpPr/>
          <p:nvPr/>
        </p:nvSpPr>
        <p:spPr>
          <a:xfrm>
            <a:off x="5195023" y="1755843"/>
            <a:ext cx="277534" cy="247288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9" name="右箭头 58">
            <a:extLst>
              <a:ext uri="{FF2B5EF4-FFF2-40B4-BE49-F238E27FC236}">
                <a16:creationId xmlns:a16="http://schemas.microsoft.com/office/drawing/2014/main" id="{507FF7A9-A1E2-0647-93FA-9813C9D5A9D7}"/>
              </a:ext>
            </a:extLst>
          </p:cNvPr>
          <p:cNvSpPr/>
          <p:nvPr/>
        </p:nvSpPr>
        <p:spPr>
          <a:xfrm>
            <a:off x="2406276" y="1755843"/>
            <a:ext cx="277534" cy="247288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61" name="曲线连接符 60">
            <a:extLst>
              <a:ext uri="{FF2B5EF4-FFF2-40B4-BE49-F238E27FC236}">
                <a16:creationId xmlns:a16="http://schemas.microsoft.com/office/drawing/2014/main" id="{6728BAA9-A5F7-D74E-904E-67A626A5DACB}"/>
              </a:ext>
            </a:extLst>
          </p:cNvPr>
          <p:cNvCxnSpPr>
            <a:stCxn id="57" idx="2"/>
            <a:endCxn id="36" idx="2"/>
          </p:cNvCxnSpPr>
          <p:nvPr/>
        </p:nvCxnSpPr>
        <p:spPr>
          <a:xfrm rot="5400000">
            <a:off x="9749281" y="2678776"/>
            <a:ext cx="94536" cy="2998737"/>
          </a:xfrm>
          <a:prstGeom prst="curvedConnector3">
            <a:avLst>
              <a:gd name="adj1" fmla="val 300208"/>
            </a:avLst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矩形 64">
            <a:extLst>
              <a:ext uri="{FF2B5EF4-FFF2-40B4-BE49-F238E27FC236}">
                <a16:creationId xmlns:a16="http://schemas.microsoft.com/office/drawing/2014/main" id="{A782F5A6-B7F9-4B47-B406-65F90E2E0782}"/>
              </a:ext>
            </a:extLst>
          </p:cNvPr>
          <p:cNvSpPr/>
          <p:nvPr/>
        </p:nvSpPr>
        <p:spPr>
          <a:xfrm>
            <a:off x="421556" y="4789793"/>
            <a:ext cx="11304736" cy="9607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zh-CN" altLang="en-US" sz="2000" dirty="0">
                <a:solidFill>
                  <a:srgbClr val="1D1D1A"/>
                </a:solidFill>
                <a:latin typeface="Gill Sans MT" panose="020B0502020104020203" pitchFamily="34" charset="0"/>
              </a:rPr>
              <a:t>大模型不仅需要 </a:t>
            </a:r>
            <a:r>
              <a:rPr kumimoji="1" lang="en-US" altLang="zh-CN" sz="2000" dirty="0">
                <a:solidFill>
                  <a:srgbClr val="1D1D1A"/>
                </a:solidFill>
                <a:latin typeface="Gill Sans MT" panose="020B0502020104020203" pitchFamily="34" charset="0"/>
              </a:rPr>
              <a:t>LLM</a:t>
            </a:r>
            <a:r>
              <a:rPr kumimoji="1" lang="zh-CN" altLang="en-US" sz="2000" dirty="0">
                <a:solidFill>
                  <a:srgbClr val="1D1D1A"/>
                </a:solidFill>
                <a:latin typeface="Gill Sans MT" panose="020B0502020104020203" pitchFamily="34" charset="0"/>
              </a:rPr>
              <a:t> 算法，同时需要提供 </a:t>
            </a:r>
            <a:endParaRPr kumimoji="1" lang="en-US" altLang="zh-CN" sz="2000" dirty="0">
              <a:solidFill>
                <a:srgbClr val="1D1D1A"/>
              </a:solidFill>
              <a:latin typeface="Gill Sans MT" panose="020B0502020104020203" pitchFamily="34" charset="0"/>
            </a:endParaRPr>
          </a:p>
          <a:p>
            <a:pPr algn="ctr">
              <a:lnSpc>
                <a:spcPct val="150000"/>
              </a:lnSpc>
            </a:pPr>
            <a:r>
              <a:rPr kumimoji="1" lang="en-US" altLang="zh-CN" sz="2000" dirty="0">
                <a:solidFill>
                  <a:srgbClr val="1D1D1A"/>
                </a:solidFill>
                <a:latin typeface="Gill Sans MT" panose="020B0502020104020203" pitchFamily="34" charset="0"/>
              </a:rPr>
              <a:t>AI</a:t>
            </a:r>
            <a:r>
              <a:rPr kumimoji="1" lang="zh-CN" altLang="en-US" sz="2000" dirty="0">
                <a:solidFill>
                  <a:srgbClr val="1D1D1A"/>
                </a:solidFill>
                <a:latin typeface="Gill Sans MT" panose="020B0502020104020203" pitchFamily="34" charset="0"/>
              </a:rPr>
              <a:t> 集群、海量数据、分布式并行、推理部署等 </a:t>
            </a:r>
            <a:r>
              <a:rPr kumimoji="1" lang="en-US" altLang="zh-CN" sz="2000" dirty="0">
                <a:solidFill>
                  <a:srgbClr val="1D1D1A"/>
                </a:solidFill>
                <a:latin typeface="Gill Sans MT" panose="020B0502020104020203" pitchFamily="34" charset="0"/>
              </a:rPr>
              <a:t>AI</a:t>
            </a:r>
            <a:r>
              <a:rPr kumimoji="1" lang="zh-CN" altLang="en-US" sz="2000" dirty="0">
                <a:solidFill>
                  <a:srgbClr val="1D1D1A"/>
                </a:solidFill>
                <a:latin typeface="Gill Sans MT" panose="020B0502020104020203" pitchFamily="34" charset="0"/>
              </a:rPr>
              <a:t> 系统全栈软硬件协同优化</a:t>
            </a: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44C7607A-74F0-D342-B1BA-D53CE0FB80BB}"/>
              </a:ext>
            </a:extLst>
          </p:cNvPr>
          <p:cNvSpPr/>
          <p:nvPr/>
        </p:nvSpPr>
        <p:spPr>
          <a:xfrm>
            <a:off x="279041" y="2125394"/>
            <a:ext cx="2220648" cy="2257420"/>
          </a:xfrm>
          <a:prstGeom prst="rect">
            <a:avLst/>
          </a:prstGeom>
          <a:noFill/>
          <a:ln w="38100">
            <a:solidFill>
              <a:srgbClr val="92D050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2034098327">
                  <a:custGeom>
                    <a:avLst/>
                    <a:gdLst>
                      <a:gd name="connsiteX0" fmla="*/ 0 w 2220648"/>
                      <a:gd name="connsiteY0" fmla="*/ 0 h 2257420"/>
                      <a:gd name="connsiteX1" fmla="*/ 510749 w 2220648"/>
                      <a:gd name="connsiteY1" fmla="*/ 0 h 2257420"/>
                      <a:gd name="connsiteX2" fmla="*/ 1021498 w 2220648"/>
                      <a:gd name="connsiteY2" fmla="*/ 0 h 2257420"/>
                      <a:gd name="connsiteX3" fmla="*/ 1621073 w 2220648"/>
                      <a:gd name="connsiteY3" fmla="*/ 0 h 2257420"/>
                      <a:gd name="connsiteX4" fmla="*/ 2220648 w 2220648"/>
                      <a:gd name="connsiteY4" fmla="*/ 0 h 2257420"/>
                      <a:gd name="connsiteX5" fmla="*/ 2220648 w 2220648"/>
                      <a:gd name="connsiteY5" fmla="*/ 496632 h 2257420"/>
                      <a:gd name="connsiteX6" fmla="*/ 2220648 w 2220648"/>
                      <a:gd name="connsiteY6" fmla="*/ 993265 h 2257420"/>
                      <a:gd name="connsiteX7" fmla="*/ 2220648 w 2220648"/>
                      <a:gd name="connsiteY7" fmla="*/ 1557620 h 2257420"/>
                      <a:gd name="connsiteX8" fmla="*/ 2220648 w 2220648"/>
                      <a:gd name="connsiteY8" fmla="*/ 2257420 h 2257420"/>
                      <a:gd name="connsiteX9" fmla="*/ 1687692 w 2220648"/>
                      <a:gd name="connsiteY9" fmla="*/ 2257420 h 2257420"/>
                      <a:gd name="connsiteX10" fmla="*/ 1132530 w 2220648"/>
                      <a:gd name="connsiteY10" fmla="*/ 2257420 h 2257420"/>
                      <a:gd name="connsiteX11" fmla="*/ 555162 w 2220648"/>
                      <a:gd name="connsiteY11" fmla="*/ 2257420 h 2257420"/>
                      <a:gd name="connsiteX12" fmla="*/ 0 w 2220648"/>
                      <a:gd name="connsiteY12" fmla="*/ 2257420 h 2257420"/>
                      <a:gd name="connsiteX13" fmla="*/ 0 w 2220648"/>
                      <a:gd name="connsiteY13" fmla="*/ 1670491 h 2257420"/>
                      <a:gd name="connsiteX14" fmla="*/ 0 w 2220648"/>
                      <a:gd name="connsiteY14" fmla="*/ 1106136 h 2257420"/>
                      <a:gd name="connsiteX15" fmla="*/ 0 w 2220648"/>
                      <a:gd name="connsiteY15" fmla="*/ 564355 h 2257420"/>
                      <a:gd name="connsiteX16" fmla="*/ 0 w 2220648"/>
                      <a:gd name="connsiteY16" fmla="*/ 0 h 22574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2220648" h="2257420" extrusionOk="0">
                        <a:moveTo>
                          <a:pt x="0" y="0"/>
                        </a:moveTo>
                        <a:cubicBezTo>
                          <a:pt x="142256" y="-10718"/>
                          <a:pt x="304978" y="25319"/>
                          <a:pt x="510749" y="0"/>
                        </a:cubicBezTo>
                        <a:cubicBezTo>
                          <a:pt x="716520" y="-25319"/>
                          <a:pt x="790361" y="-5362"/>
                          <a:pt x="1021498" y="0"/>
                        </a:cubicBezTo>
                        <a:cubicBezTo>
                          <a:pt x="1252635" y="5362"/>
                          <a:pt x="1411276" y="-2417"/>
                          <a:pt x="1621073" y="0"/>
                        </a:cubicBezTo>
                        <a:cubicBezTo>
                          <a:pt x="1830870" y="2417"/>
                          <a:pt x="2017132" y="10876"/>
                          <a:pt x="2220648" y="0"/>
                        </a:cubicBezTo>
                        <a:cubicBezTo>
                          <a:pt x="2241935" y="114899"/>
                          <a:pt x="2231561" y="249749"/>
                          <a:pt x="2220648" y="496632"/>
                        </a:cubicBezTo>
                        <a:cubicBezTo>
                          <a:pt x="2209735" y="743515"/>
                          <a:pt x="2199610" y="831896"/>
                          <a:pt x="2220648" y="993265"/>
                        </a:cubicBezTo>
                        <a:cubicBezTo>
                          <a:pt x="2241686" y="1154634"/>
                          <a:pt x="2194587" y="1421548"/>
                          <a:pt x="2220648" y="1557620"/>
                        </a:cubicBezTo>
                        <a:cubicBezTo>
                          <a:pt x="2246709" y="1693693"/>
                          <a:pt x="2236648" y="2101820"/>
                          <a:pt x="2220648" y="2257420"/>
                        </a:cubicBezTo>
                        <a:cubicBezTo>
                          <a:pt x="2059803" y="2240742"/>
                          <a:pt x="1924246" y="2280991"/>
                          <a:pt x="1687692" y="2257420"/>
                        </a:cubicBezTo>
                        <a:cubicBezTo>
                          <a:pt x="1451138" y="2233849"/>
                          <a:pt x="1374902" y="2236713"/>
                          <a:pt x="1132530" y="2257420"/>
                        </a:cubicBezTo>
                        <a:cubicBezTo>
                          <a:pt x="890158" y="2278127"/>
                          <a:pt x="692047" y="2239829"/>
                          <a:pt x="555162" y="2257420"/>
                        </a:cubicBezTo>
                        <a:cubicBezTo>
                          <a:pt x="418277" y="2275011"/>
                          <a:pt x="180368" y="2230773"/>
                          <a:pt x="0" y="2257420"/>
                        </a:cubicBezTo>
                        <a:cubicBezTo>
                          <a:pt x="14185" y="2032408"/>
                          <a:pt x="-27811" y="1935612"/>
                          <a:pt x="0" y="1670491"/>
                        </a:cubicBezTo>
                        <a:cubicBezTo>
                          <a:pt x="27811" y="1405370"/>
                          <a:pt x="17202" y="1281952"/>
                          <a:pt x="0" y="1106136"/>
                        </a:cubicBezTo>
                        <a:cubicBezTo>
                          <a:pt x="-17202" y="930321"/>
                          <a:pt x="-275" y="737591"/>
                          <a:pt x="0" y="564355"/>
                        </a:cubicBezTo>
                        <a:cubicBezTo>
                          <a:pt x="275" y="391119"/>
                          <a:pt x="7579" y="274921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595466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1">
            <a:extLst>
              <a:ext uri="{FF2B5EF4-FFF2-40B4-BE49-F238E27FC236}">
                <a16:creationId xmlns:a16="http://schemas.microsoft.com/office/drawing/2014/main" id="{F0C77EEC-905E-AA4C-915A-319D97280E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集合式通信方式 </a:t>
            </a:r>
            <a:r>
              <a:rPr kumimoji="1" lang="en-US" altLang="zh-CN" dirty="0"/>
              <a:t>(II)</a:t>
            </a:r>
            <a:r>
              <a:rPr kumimoji="1" lang="zh-CN" altLang="en-US" dirty="0"/>
              <a:t>：多对一 </a:t>
            </a:r>
            <a:r>
              <a:rPr kumimoji="1" lang="en-US" altLang="zh-CN" dirty="0"/>
              <a:t>Reduce</a:t>
            </a:r>
            <a:endParaRPr kumimoji="1" lang="zh-CN" altLang="en-US" dirty="0"/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1CCBC273-BF15-7946-A4D3-C48F984698E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639882C-5A54-C845-B16C-B0E4FF584D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973" y="3707201"/>
            <a:ext cx="6824135" cy="188203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93CCC4A-44E3-234C-A184-48F53656CE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975" y="1844824"/>
            <a:ext cx="6824133" cy="1011632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6B7D1381-CA86-E143-879B-C365A47EEFC0}"/>
              </a:ext>
            </a:extLst>
          </p:cNvPr>
          <p:cNvSpPr/>
          <p:nvPr/>
        </p:nvSpPr>
        <p:spPr>
          <a:xfrm>
            <a:off x="362427" y="1844824"/>
            <a:ext cx="3863746" cy="2276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lnSpc>
                <a:spcPct val="120000"/>
              </a:lnSpc>
            </a:pPr>
            <a:r>
              <a:rPr lang="en-US" altLang="zh-CN" sz="2000" dirty="0">
                <a:solidFill>
                  <a:srgbClr val="59595A"/>
                </a:solidFill>
                <a:latin typeface="+mj-ea"/>
                <a:ea typeface="+mj-ea"/>
              </a:rPr>
              <a:t>Reduce</a:t>
            </a:r>
            <a:r>
              <a:rPr lang="zh-CN" altLang="en-US" sz="2000" dirty="0">
                <a:solidFill>
                  <a:srgbClr val="59595A"/>
                </a:solidFill>
                <a:latin typeface="+mj-ea"/>
                <a:ea typeface="+mj-ea"/>
              </a:rPr>
              <a:t> 称为规约运算，是一系列简单运算操作的统称。</a:t>
            </a:r>
            <a:endParaRPr lang="en-US" altLang="zh-CN" sz="2000" dirty="0">
              <a:solidFill>
                <a:srgbClr val="59595A"/>
              </a:solidFill>
              <a:latin typeface="+mj-ea"/>
              <a:ea typeface="+mj-ea"/>
            </a:endParaRPr>
          </a:p>
          <a:p>
            <a:pPr latinLnBrk="1">
              <a:lnSpc>
                <a:spcPct val="120000"/>
              </a:lnSpc>
            </a:pPr>
            <a:endParaRPr lang="en-US" altLang="zh-CN" sz="2000" dirty="0">
              <a:solidFill>
                <a:srgbClr val="59595A"/>
              </a:solidFill>
              <a:latin typeface="+mj-ea"/>
              <a:ea typeface="+mj-ea"/>
            </a:endParaRPr>
          </a:p>
          <a:p>
            <a:pPr latinLnBrk="1">
              <a:lnSpc>
                <a:spcPct val="120000"/>
              </a:lnSpc>
            </a:pPr>
            <a:r>
              <a:rPr lang="zh-CN" altLang="en-US" sz="2000" dirty="0">
                <a:solidFill>
                  <a:srgbClr val="59595A"/>
                </a:solidFill>
                <a:latin typeface="+mj-ea"/>
                <a:ea typeface="+mj-ea"/>
              </a:rPr>
              <a:t>细分可以包括：</a:t>
            </a:r>
            <a:r>
              <a:rPr lang="en-US" altLang="zh-CN" sz="2000" dirty="0">
                <a:solidFill>
                  <a:srgbClr val="59595A"/>
                </a:solidFill>
                <a:latin typeface="+mj-ea"/>
                <a:ea typeface="+mj-ea"/>
              </a:rPr>
              <a:t>SUM</a:t>
            </a:r>
            <a:r>
              <a:rPr lang="zh-CN" altLang="en-US" sz="2000" dirty="0">
                <a:solidFill>
                  <a:srgbClr val="59595A"/>
                </a:solidFill>
                <a:latin typeface="+mj-ea"/>
                <a:ea typeface="+mj-ea"/>
              </a:rPr>
              <a:t>、</a:t>
            </a:r>
            <a:r>
              <a:rPr lang="en-US" altLang="zh-CN" sz="2000" dirty="0">
                <a:solidFill>
                  <a:srgbClr val="59595A"/>
                </a:solidFill>
                <a:latin typeface="+mj-ea"/>
                <a:ea typeface="+mj-ea"/>
              </a:rPr>
              <a:t>MIN</a:t>
            </a:r>
            <a:r>
              <a:rPr lang="zh-CN" altLang="en-US" sz="2000" dirty="0">
                <a:solidFill>
                  <a:srgbClr val="59595A"/>
                </a:solidFill>
                <a:latin typeface="+mj-ea"/>
                <a:ea typeface="+mj-ea"/>
              </a:rPr>
              <a:t>、</a:t>
            </a:r>
            <a:r>
              <a:rPr lang="en-US" altLang="zh-CN" sz="2000" dirty="0">
                <a:solidFill>
                  <a:srgbClr val="59595A"/>
                </a:solidFill>
                <a:latin typeface="+mj-ea"/>
                <a:ea typeface="+mj-ea"/>
              </a:rPr>
              <a:t>MAX</a:t>
            </a:r>
            <a:r>
              <a:rPr lang="zh-CN" altLang="en-US" sz="2000" dirty="0">
                <a:solidFill>
                  <a:srgbClr val="59595A"/>
                </a:solidFill>
                <a:latin typeface="+mj-ea"/>
                <a:ea typeface="+mj-ea"/>
              </a:rPr>
              <a:t>、</a:t>
            </a:r>
            <a:r>
              <a:rPr lang="en-US" altLang="zh-CN" sz="2000" dirty="0">
                <a:solidFill>
                  <a:srgbClr val="59595A"/>
                </a:solidFill>
                <a:latin typeface="+mj-ea"/>
                <a:ea typeface="+mj-ea"/>
              </a:rPr>
              <a:t>PROD</a:t>
            </a:r>
            <a:r>
              <a:rPr lang="zh-CN" altLang="en-US" sz="2000" dirty="0">
                <a:solidFill>
                  <a:srgbClr val="59595A"/>
                </a:solidFill>
                <a:latin typeface="+mj-ea"/>
                <a:ea typeface="+mj-ea"/>
              </a:rPr>
              <a:t>、</a:t>
            </a:r>
            <a:r>
              <a:rPr lang="en-US" altLang="zh-CN" sz="2000" dirty="0">
                <a:solidFill>
                  <a:srgbClr val="59595A"/>
                </a:solidFill>
                <a:latin typeface="+mj-ea"/>
                <a:ea typeface="+mj-ea"/>
              </a:rPr>
              <a:t>LOR</a:t>
            </a:r>
            <a:r>
              <a:rPr lang="zh-CN" altLang="en-US" sz="2000" dirty="0">
                <a:solidFill>
                  <a:srgbClr val="59595A"/>
                </a:solidFill>
                <a:latin typeface="+mj-ea"/>
                <a:ea typeface="+mj-ea"/>
              </a:rPr>
              <a:t>等类型的规约操作。</a:t>
            </a:r>
          </a:p>
        </p:txBody>
      </p:sp>
    </p:spTree>
    <p:extLst>
      <p:ext uri="{BB962C8B-B14F-4D97-AF65-F5344CB8AC3E}">
        <p14:creationId xmlns:p14="http://schemas.microsoft.com/office/powerpoint/2010/main" val="1283131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8000"/>
    </mc:Choice>
    <mc:Fallback xmlns="">
      <p:transition advClick="0" advTm="8000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1">
            <a:extLst>
              <a:ext uri="{FF2B5EF4-FFF2-40B4-BE49-F238E27FC236}">
                <a16:creationId xmlns:a16="http://schemas.microsoft.com/office/drawing/2014/main" id="{F0C77EEC-905E-AA4C-915A-319D97280E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集合式通信方式 </a:t>
            </a:r>
            <a:r>
              <a:rPr kumimoji="1" lang="en-US" altLang="zh-CN" dirty="0"/>
              <a:t>(II)</a:t>
            </a:r>
            <a:r>
              <a:rPr kumimoji="1" lang="zh-CN" altLang="en-US" dirty="0"/>
              <a:t>：多对一 </a:t>
            </a:r>
            <a:r>
              <a:rPr kumimoji="1" lang="en-US" altLang="zh-CN" dirty="0"/>
              <a:t>Gather</a:t>
            </a:r>
            <a:endParaRPr kumimoji="1" lang="zh-CN" altLang="en-US" dirty="0"/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0AE297E1-19E7-6E48-9CF0-8C77A680FC4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7EED91B-7D11-BF41-92A7-E186FB3027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6808" y="1772816"/>
            <a:ext cx="5143567" cy="142253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2DA2DCD-86AB-784A-A529-CD97FAFC74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2237" y="3813439"/>
            <a:ext cx="6840760" cy="1886624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DEF71C91-C26D-4543-AC13-4E849B0698B7}"/>
              </a:ext>
            </a:extLst>
          </p:cNvPr>
          <p:cNvSpPr/>
          <p:nvPr/>
        </p:nvSpPr>
        <p:spPr>
          <a:xfrm>
            <a:off x="650459" y="1551862"/>
            <a:ext cx="4151778" cy="2276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lnSpc>
                <a:spcPct val="120000"/>
              </a:lnSpc>
            </a:pPr>
            <a:r>
              <a:rPr lang="zh-CN" altLang="en-US" sz="2000" dirty="0">
                <a:solidFill>
                  <a:srgbClr val="59595A"/>
                </a:solidFill>
                <a:latin typeface="+mj-ea"/>
                <a:ea typeface="+mj-ea"/>
              </a:rPr>
              <a:t>将多个 </a:t>
            </a:r>
            <a:r>
              <a:rPr lang="en-US" altLang="zh-CN" sz="2000" dirty="0">
                <a:solidFill>
                  <a:srgbClr val="59595A"/>
                </a:solidFill>
                <a:latin typeface="+mj-ea"/>
                <a:ea typeface="+mj-ea"/>
              </a:rPr>
              <a:t>Sender</a:t>
            </a:r>
            <a:r>
              <a:rPr lang="zh-CN" altLang="en-US" sz="2000" dirty="0">
                <a:solidFill>
                  <a:srgbClr val="59595A"/>
                </a:solidFill>
                <a:latin typeface="+mj-ea"/>
                <a:ea typeface="+mj-ea"/>
              </a:rPr>
              <a:t> 上的数据收集到单个节点上，</a:t>
            </a:r>
            <a:r>
              <a:rPr lang="en-US" altLang="zh-CN" sz="2000" dirty="0">
                <a:solidFill>
                  <a:srgbClr val="59595A"/>
                </a:solidFill>
                <a:latin typeface="+mj-ea"/>
                <a:ea typeface="+mj-ea"/>
              </a:rPr>
              <a:t>Gather</a:t>
            </a:r>
            <a:r>
              <a:rPr lang="zh-CN" altLang="en-US" sz="2000" dirty="0">
                <a:solidFill>
                  <a:srgbClr val="59595A"/>
                </a:solidFill>
                <a:latin typeface="+mj-ea"/>
                <a:ea typeface="+mj-ea"/>
              </a:rPr>
              <a:t> 可以理解为反向的 </a:t>
            </a:r>
            <a:r>
              <a:rPr lang="en-US" altLang="zh-CN" sz="2000" dirty="0">
                <a:solidFill>
                  <a:srgbClr val="59595A"/>
                </a:solidFill>
                <a:latin typeface="+mj-ea"/>
                <a:ea typeface="+mj-ea"/>
              </a:rPr>
              <a:t>Scatter</a:t>
            </a:r>
            <a:r>
              <a:rPr lang="zh-CN" altLang="en-US" sz="2000" dirty="0">
                <a:solidFill>
                  <a:srgbClr val="59595A"/>
                </a:solidFill>
                <a:latin typeface="+mj-ea"/>
                <a:ea typeface="+mj-ea"/>
              </a:rPr>
              <a:t>。</a:t>
            </a:r>
            <a:endParaRPr lang="en-US" altLang="zh-CN" sz="2000" dirty="0">
              <a:solidFill>
                <a:srgbClr val="59595A"/>
              </a:solidFill>
              <a:latin typeface="+mj-ea"/>
              <a:ea typeface="+mj-ea"/>
            </a:endParaRPr>
          </a:p>
          <a:p>
            <a:pPr latinLnBrk="1">
              <a:lnSpc>
                <a:spcPct val="120000"/>
              </a:lnSpc>
            </a:pPr>
            <a:endParaRPr lang="en-US" altLang="zh-CN" sz="2000" dirty="0">
              <a:solidFill>
                <a:srgbClr val="59595A"/>
              </a:solidFill>
              <a:latin typeface="+mj-ea"/>
              <a:ea typeface="+mj-ea"/>
            </a:endParaRPr>
          </a:p>
          <a:p>
            <a:pPr latinLnBrk="1">
              <a:lnSpc>
                <a:spcPct val="120000"/>
              </a:lnSpc>
            </a:pPr>
            <a:r>
              <a:rPr lang="zh-CN" altLang="en-US" sz="2000" dirty="0">
                <a:solidFill>
                  <a:srgbClr val="59595A"/>
                </a:solidFill>
                <a:latin typeface="+mj-ea"/>
                <a:ea typeface="+mj-ea"/>
              </a:rPr>
              <a:t>对很多并行算法很有用，比如并行的排序和搜索。</a:t>
            </a:r>
          </a:p>
        </p:txBody>
      </p:sp>
    </p:spTree>
    <p:extLst>
      <p:ext uri="{BB962C8B-B14F-4D97-AF65-F5344CB8AC3E}">
        <p14:creationId xmlns:p14="http://schemas.microsoft.com/office/powerpoint/2010/main" val="4228572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8000"/>
    </mc:Choice>
    <mc:Fallback xmlns="">
      <p:transition advClick="0" advTm="8000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1">
            <a:extLst>
              <a:ext uri="{FF2B5EF4-FFF2-40B4-BE49-F238E27FC236}">
                <a16:creationId xmlns:a16="http://schemas.microsoft.com/office/drawing/2014/main" id="{F0C77EEC-905E-AA4C-915A-319D97280E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集合式通信方式 </a:t>
            </a:r>
            <a:r>
              <a:rPr kumimoji="1" lang="en-US" altLang="zh-CN" dirty="0"/>
              <a:t>(III)</a:t>
            </a:r>
            <a:r>
              <a:rPr kumimoji="1" lang="zh-CN" altLang="en-US" dirty="0"/>
              <a:t>：多对多 </a:t>
            </a:r>
            <a:r>
              <a:rPr kumimoji="1" lang="en-US" altLang="zh-CN" dirty="0"/>
              <a:t>All</a:t>
            </a:r>
            <a:r>
              <a:rPr kumimoji="1" lang="zh-CN" altLang="en-US" dirty="0"/>
              <a:t> </a:t>
            </a:r>
            <a:r>
              <a:rPr kumimoji="1" lang="en-US" altLang="zh-CN" dirty="0"/>
              <a:t>Reduce</a:t>
            </a:r>
            <a:endParaRPr kumimoji="1" lang="zh-CN" altLang="en-US" dirty="0"/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4B669E35-0F8F-114D-B41E-30AF2860C2D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77F6A98-9FD7-2A4A-B5E5-20B986EA14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0269" y="4005065"/>
            <a:ext cx="6311604" cy="168937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B4B361F-0E60-E741-A4B0-8752160E9E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4242" y="1543960"/>
            <a:ext cx="4467868" cy="1815493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D8572D06-0E72-DD4E-B89B-49B17900E7E0}"/>
              </a:ext>
            </a:extLst>
          </p:cNvPr>
          <p:cNvSpPr/>
          <p:nvPr/>
        </p:nvSpPr>
        <p:spPr>
          <a:xfrm>
            <a:off x="650459" y="1551862"/>
            <a:ext cx="4151778" cy="2276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lnSpc>
                <a:spcPct val="120000"/>
              </a:lnSpc>
            </a:pPr>
            <a:r>
              <a:rPr lang="en-US" altLang="zh-CN" sz="2000" dirty="0">
                <a:solidFill>
                  <a:srgbClr val="59595A"/>
                </a:solidFill>
                <a:latin typeface="+mj-ea"/>
                <a:ea typeface="+mj-ea"/>
              </a:rPr>
              <a:t>All Reduce</a:t>
            </a:r>
            <a:r>
              <a:rPr lang="zh-CN" altLang="en-US" sz="2000" dirty="0">
                <a:solidFill>
                  <a:srgbClr val="59595A"/>
                </a:solidFill>
                <a:latin typeface="+mj-ea"/>
                <a:ea typeface="+mj-ea"/>
              </a:rPr>
              <a:t>则是在所有的节点上都应用同样的</a:t>
            </a:r>
            <a:r>
              <a:rPr lang="en-US" altLang="zh-CN" sz="2000" dirty="0">
                <a:solidFill>
                  <a:srgbClr val="59595A"/>
                </a:solidFill>
                <a:latin typeface="+mj-ea"/>
                <a:ea typeface="+mj-ea"/>
              </a:rPr>
              <a:t>Reduce</a:t>
            </a:r>
            <a:r>
              <a:rPr lang="zh-CN" altLang="en-US" sz="2000" dirty="0">
                <a:solidFill>
                  <a:srgbClr val="59595A"/>
                </a:solidFill>
                <a:latin typeface="+mj-ea"/>
                <a:ea typeface="+mj-ea"/>
              </a:rPr>
              <a:t>操作。</a:t>
            </a:r>
            <a:endParaRPr lang="en-US" altLang="zh-CN" sz="2000" dirty="0">
              <a:solidFill>
                <a:srgbClr val="59595A"/>
              </a:solidFill>
              <a:latin typeface="+mj-ea"/>
              <a:ea typeface="+mj-ea"/>
            </a:endParaRPr>
          </a:p>
          <a:p>
            <a:pPr latinLnBrk="1">
              <a:lnSpc>
                <a:spcPct val="120000"/>
              </a:lnSpc>
            </a:pPr>
            <a:endParaRPr lang="en-US" altLang="zh-CN" sz="2000" dirty="0">
              <a:solidFill>
                <a:srgbClr val="59595A"/>
              </a:solidFill>
              <a:latin typeface="+mj-ea"/>
              <a:ea typeface="+mj-ea"/>
            </a:endParaRPr>
          </a:p>
          <a:p>
            <a:pPr latinLnBrk="1">
              <a:lnSpc>
                <a:spcPct val="120000"/>
              </a:lnSpc>
            </a:pPr>
            <a:r>
              <a:rPr lang="en-US" altLang="zh-CN" sz="2000" dirty="0">
                <a:solidFill>
                  <a:srgbClr val="59595A"/>
                </a:solidFill>
                <a:latin typeface="+mj-ea"/>
                <a:ea typeface="+mj-ea"/>
              </a:rPr>
              <a:t>All Reduce</a:t>
            </a:r>
            <a:r>
              <a:rPr lang="zh-CN" altLang="en-US" sz="2000" dirty="0">
                <a:solidFill>
                  <a:srgbClr val="59595A"/>
                </a:solidFill>
                <a:latin typeface="+mj-ea"/>
                <a:ea typeface="+mj-ea"/>
              </a:rPr>
              <a:t>操作可通过</a:t>
            </a:r>
            <a:r>
              <a:rPr lang="en-US" altLang="zh-CN" sz="2000" dirty="0">
                <a:solidFill>
                  <a:srgbClr val="59595A"/>
                </a:solidFill>
                <a:latin typeface="+mj-ea"/>
                <a:ea typeface="+mj-ea"/>
              </a:rPr>
              <a:t>Reduce + Broadcast</a:t>
            </a:r>
            <a:r>
              <a:rPr lang="zh-CN" altLang="en-US" sz="2000" dirty="0">
                <a:solidFill>
                  <a:srgbClr val="59595A"/>
                </a:solidFill>
                <a:latin typeface="+mj-ea"/>
                <a:ea typeface="+mj-ea"/>
              </a:rPr>
              <a:t> 或者 </a:t>
            </a:r>
            <a:r>
              <a:rPr lang="en-US" altLang="zh-CN" sz="2000" dirty="0">
                <a:solidFill>
                  <a:srgbClr val="59595A"/>
                </a:solidFill>
                <a:latin typeface="+mj-ea"/>
                <a:ea typeface="+mj-ea"/>
              </a:rPr>
              <a:t>Reduce-Scatter</a:t>
            </a:r>
            <a:r>
              <a:rPr lang="zh-CN" altLang="en-US" sz="2000" dirty="0">
                <a:solidFill>
                  <a:srgbClr val="59595A"/>
                </a:solidFill>
                <a:latin typeface="+mj-ea"/>
                <a:ea typeface="+mj-ea"/>
              </a:rPr>
              <a:t> </a:t>
            </a:r>
            <a:r>
              <a:rPr lang="en-US" altLang="zh-CN" sz="2000" dirty="0">
                <a:solidFill>
                  <a:srgbClr val="59595A"/>
                </a:solidFill>
                <a:latin typeface="+mj-ea"/>
                <a:ea typeface="+mj-ea"/>
              </a:rPr>
              <a:t>+</a:t>
            </a:r>
            <a:r>
              <a:rPr lang="zh-CN" altLang="en-US" sz="2000" dirty="0">
                <a:solidFill>
                  <a:srgbClr val="59595A"/>
                </a:solidFill>
                <a:latin typeface="+mj-ea"/>
                <a:ea typeface="+mj-ea"/>
              </a:rPr>
              <a:t> </a:t>
            </a:r>
            <a:r>
              <a:rPr lang="en-US" altLang="zh-CN" sz="2000" dirty="0">
                <a:solidFill>
                  <a:srgbClr val="59595A"/>
                </a:solidFill>
                <a:latin typeface="+mj-ea"/>
                <a:ea typeface="+mj-ea"/>
              </a:rPr>
              <a:t>All-Gather</a:t>
            </a:r>
            <a:r>
              <a:rPr lang="zh-CN" altLang="en-US" sz="2000" dirty="0">
                <a:solidFill>
                  <a:srgbClr val="59595A"/>
                </a:solidFill>
                <a:latin typeface="+mj-ea"/>
                <a:ea typeface="+mj-ea"/>
              </a:rPr>
              <a:t> 操作完成。</a:t>
            </a:r>
          </a:p>
        </p:txBody>
      </p:sp>
    </p:spTree>
    <p:extLst>
      <p:ext uri="{BB962C8B-B14F-4D97-AF65-F5344CB8AC3E}">
        <p14:creationId xmlns:p14="http://schemas.microsoft.com/office/powerpoint/2010/main" val="4160439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8000"/>
    </mc:Choice>
    <mc:Fallback xmlns="">
      <p:transition advClick="0" advTm="8000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C586AD-F32A-BA4B-B215-5E70CC66F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332110B-E2EA-D64B-AD09-F2A476EA515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sz="1200" dirty="0"/>
              <a:t>import os</a:t>
            </a:r>
            <a:br>
              <a:rPr lang="en-US" altLang="zh-CN" sz="1200" dirty="0"/>
            </a:br>
            <a:r>
              <a:rPr lang="en-US" altLang="zh-CN" sz="1200" dirty="0"/>
              <a:t>import torch</a:t>
            </a:r>
            <a:br>
              <a:rPr lang="en-US" altLang="zh-CN" sz="1200" dirty="0"/>
            </a:br>
            <a:r>
              <a:rPr lang="en-US" altLang="zh-CN" sz="1200" dirty="0"/>
              <a:t>import torch.distributed as dist</a:t>
            </a:r>
            <a:br>
              <a:rPr lang="en-US" altLang="zh-CN" sz="1200" dirty="0"/>
            </a:br>
            <a:r>
              <a:rPr lang="en-US" altLang="zh-CN" sz="1200" dirty="0"/>
              <a:t>import torch.multiprocessing as mp</a:t>
            </a:r>
            <a:br>
              <a:rPr lang="en-US" altLang="zh-CN" sz="1200" dirty="0"/>
            </a:br>
            <a:br>
              <a:rPr lang="en-US" altLang="zh-CN" sz="1200" dirty="0"/>
            </a:br>
            <a:r>
              <a:rPr lang="en-US" altLang="zh-CN" sz="1200" dirty="0"/>
              <a:t>def run(rank_id, size):</a:t>
            </a:r>
            <a:br>
              <a:rPr lang="en-US" altLang="zh-CN" sz="1200" dirty="0"/>
            </a:br>
            <a:r>
              <a:rPr lang="en-US" altLang="zh-CN" sz="1200" dirty="0"/>
              <a:t>    tensor = torch.arange(2, dtype=torch.int64) + 1 + 2 * rank_id</a:t>
            </a:r>
            <a:br>
              <a:rPr lang="en-US" altLang="zh-CN" sz="1200" dirty="0"/>
            </a:br>
            <a:r>
              <a:rPr lang="en-US" altLang="zh-CN" sz="1200" dirty="0"/>
              <a:t>    print('before reudce',' Rank ', rank_id, ' has data ', tensor)</a:t>
            </a:r>
            <a:br>
              <a:rPr lang="en-US" altLang="zh-CN" sz="1200" dirty="0"/>
            </a:br>
            <a:r>
              <a:rPr lang="en-US" altLang="zh-CN" sz="1200" dirty="0"/>
              <a:t>    dist.all_reduce(tensor, op=dist.ReduceOp.SUM)</a:t>
            </a:r>
            <a:br>
              <a:rPr lang="en-US" altLang="zh-CN" sz="1200" dirty="0"/>
            </a:br>
            <a:r>
              <a:rPr lang="en-US" altLang="zh-CN" sz="1200" dirty="0"/>
              <a:t>    print('after reudce',' Rank ', rank_id, ' has data ', tensor)</a:t>
            </a:r>
            <a:br>
              <a:rPr lang="en-US" altLang="zh-CN" sz="1200" dirty="0"/>
            </a:br>
            <a:br>
              <a:rPr lang="en-US" altLang="zh-CN" sz="1200" dirty="0"/>
            </a:br>
            <a:br>
              <a:rPr lang="en-US" altLang="zh-CN" sz="1200" dirty="0"/>
            </a:br>
            <a:r>
              <a:rPr lang="en-US" altLang="zh-CN" sz="1200" dirty="0"/>
              <a:t>def init_process(rank_id, size, fn, backend='gloo'):</a:t>
            </a:r>
            <a:br>
              <a:rPr lang="en-US" altLang="zh-CN" sz="1200" dirty="0"/>
            </a:br>
            <a:r>
              <a:rPr lang="en-US" altLang="zh-CN" sz="1200" dirty="0"/>
              <a:t>    """ Initialize the distributed environment. """</a:t>
            </a:r>
            <a:br>
              <a:rPr lang="en-US" altLang="zh-CN" sz="1200" dirty="0"/>
            </a:br>
            <a:r>
              <a:rPr lang="en-US" altLang="zh-CN" sz="1200" dirty="0"/>
              <a:t>    os.environ['MASTER_ADDR'] = '127.0.0.1'</a:t>
            </a:r>
            <a:br>
              <a:rPr lang="en-US" altLang="zh-CN" sz="1200" dirty="0"/>
            </a:br>
            <a:r>
              <a:rPr lang="en-US" altLang="zh-CN" sz="1200" dirty="0"/>
              <a:t>    os.environ['MASTER_PORT'] = '29500'</a:t>
            </a:r>
            <a:br>
              <a:rPr lang="en-US" altLang="zh-CN" sz="1200" dirty="0"/>
            </a:br>
            <a:r>
              <a:rPr lang="en-US" altLang="zh-CN" sz="1200" dirty="0"/>
              <a:t>    dist.init_process_group(backend, rank=rank_id, world_size=size)</a:t>
            </a:r>
            <a:br>
              <a:rPr lang="en-US" altLang="zh-CN" sz="1200" dirty="0"/>
            </a:br>
            <a:r>
              <a:rPr lang="en-US" altLang="zh-CN" sz="1200" dirty="0"/>
              <a:t>    fn(rank_id, size)</a:t>
            </a:r>
            <a:br>
              <a:rPr lang="en-US" altLang="zh-CN" sz="1200" dirty="0"/>
            </a:br>
            <a:br>
              <a:rPr lang="en-US" altLang="zh-CN" sz="1200" dirty="0"/>
            </a:br>
            <a:br>
              <a:rPr lang="en-US" altLang="zh-CN" sz="1200" dirty="0"/>
            </a:br>
            <a:r>
              <a:rPr lang="en-US" altLang="zh-CN" sz="1200" dirty="0"/>
              <a:t>if __name__ == "__main__":</a:t>
            </a:r>
            <a:br>
              <a:rPr lang="en-US" altLang="zh-CN" sz="1200" dirty="0"/>
            </a:br>
            <a:r>
              <a:rPr lang="en-US" altLang="zh-CN" sz="1200" dirty="0"/>
              <a:t>    size = 4</a:t>
            </a:r>
            <a:br>
              <a:rPr lang="en-US" altLang="zh-CN" sz="1200" dirty="0"/>
            </a:br>
            <a:r>
              <a:rPr lang="en-US" altLang="zh-CN" sz="1200" dirty="0"/>
              <a:t>    processes = []</a:t>
            </a:r>
            <a:br>
              <a:rPr lang="en-US" altLang="zh-CN" sz="1200" dirty="0"/>
            </a:br>
            <a:r>
              <a:rPr lang="en-US" altLang="zh-CN" sz="1200" dirty="0"/>
              <a:t>    mp.set_start_method("spawn")</a:t>
            </a:r>
            <a:br>
              <a:rPr lang="en-US" altLang="zh-CN" sz="1200" dirty="0"/>
            </a:br>
            <a:r>
              <a:rPr lang="en-US" altLang="zh-CN" sz="1200" dirty="0"/>
              <a:t>    for rank in range(size):</a:t>
            </a:r>
            <a:br>
              <a:rPr lang="en-US" altLang="zh-CN" sz="1200" dirty="0"/>
            </a:br>
            <a:r>
              <a:rPr lang="en-US" altLang="zh-CN" sz="1200" dirty="0"/>
              <a:t>        p = mp.Process(target=init_process, args=(rank, size, run))</a:t>
            </a:r>
            <a:br>
              <a:rPr lang="en-US" altLang="zh-CN" sz="1200" dirty="0"/>
            </a:br>
            <a:r>
              <a:rPr lang="en-US" altLang="zh-CN" sz="1200" dirty="0"/>
              <a:t>        p.start()</a:t>
            </a:r>
            <a:br>
              <a:rPr lang="en-US" altLang="zh-CN" sz="1200" dirty="0"/>
            </a:br>
            <a:r>
              <a:rPr lang="en-US" altLang="zh-CN" sz="1200" dirty="0"/>
              <a:t>        processes.append(p)</a:t>
            </a:r>
            <a:br>
              <a:rPr lang="en-US" altLang="zh-CN" sz="1200" dirty="0"/>
            </a:br>
            <a:br>
              <a:rPr lang="en-US" altLang="zh-CN" sz="1200" dirty="0"/>
            </a:br>
            <a:r>
              <a:rPr lang="en-US" altLang="zh-CN" sz="1200" dirty="0"/>
              <a:t>    for p in processes:</a:t>
            </a:r>
            <a:br>
              <a:rPr lang="en-US" altLang="zh-CN" sz="1200" dirty="0"/>
            </a:br>
            <a:r>
              <a:rPr lang="en-US" altLang="zh-CN" sz="1200" dirty="0"/>
              <a:t>        p.join()</a:t>
            </a:r>
            <a:endParaRPr kumimoji="1"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069318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8000"/>
    </mc:Choice>
    <mc:Fallback xmlns="">
      <p:transition advClick="0" advTm="8000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52AA95FD-7BD9-6142-9176-8D60BA707D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548EEC8-8048-0144-8DF0-AF547B8F567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一共有</a:t>
            </a:r>
            <a:r>
              <a:rPr lang="en-US" altLang="zh-CN" dirty="0"/>
              <a:t>4</a:t>
            </a:r>
            <a:r>
              <a:rPr lang="zh-CN" altLang="en-US" dirty="0"/>
              <a:t>个</a:t>
            </a:r>
            <a:r>
              <a:rPr lang="en-US" altLang="zh-CN" dirty="0"/>
              <a:t>rank</a:t>
            </a:r>
            <a:r>
              <a:rPr lang="zh-CN" altLang="en-US" dirty="0"/>
              <a:t>参与了</a:t>
            </a:r>
            <a:r>
              <a:rPr lang="en-US" altLang="zh-CN" dirty="0"/>
              <a:t>all-reduce</a:t>
            </a:r>
            <a:r>
              <a:rPr lang="zh-CN" altLang="en-US" dirty="0"/>
              <a:t>计算，计算之前：</a:t>
            </a:r>
            <a:r>
              <a:rPr lang="en-US" altLang="zh-CN" dirty="0"/>
              <a:t>rank0 </a:t>
            </a:r>
            <a:r>
              <a:rPr lang="zh-CN" altLang="en-US" dirty="0"/>
              <a:t>为</a:t>
            </a:r>
            <a:r>
              <a:rPr lang="en-US" altLang="zh-CN" dirty="0"/>
              <a:t>[1, 2]</a:t>
            </a:r>
            <a:r>
              <a:rPr lang="zh-CN" altLang="en-US" dirty="0"/>
              <a:t>，</a:t>
            </a:r>
            <a:r>
              <a:rPr lang="en-US" altLang="zh-CN" dirty="0"/>
              <a:t>rank1 </a:t>
            </a:r>
            <a:r>
              <a:rPr lang="zh-CN" altLang="en-US" dirty="0"/>
              <a:t>为</a:t>
            </a:r>
            <a:r>
              <a:rPr lang="en-US" altLang="zh-CN" dirty="0"/>
              <a:t>[3, 4]</a:t>
            </a:r>
            <a:r>
              <a:rPr lang="zh-CN" altLang="en-US" dirty="0"/>
              <a:t>， </a:t>
            </a:r>
            <a:r>
              <a:rPr lang="en-US" altLang="zh-CN" dirty="0"/>
              <a:t>rank2</a:t>
            </a:r>
            <a:r>
              <a:rPr lang="zh-CN" altLang="en-US" dirty="0"/>
              <a:t>为</a:t>
            </a:r>
            <a:r>
              <a:rPr lang="en-US" altLang="zh-CN" dirty="0"/>
              <a:t>[5, 6]</a:t>
            </a:r>
            <a:r>
              <a:rPr lang="zh-CN" altLang="en-US" dirty="0"/>
              <a:t>， </a:t>
            </a:r>
            <a:r>
              <a:rPr lang="en-US" altLang="zh-CN" dirty="0"/>
              <a:t>rank3</a:t>
            </a:r>
            <a:r>
              <a:rPr lang="zh-CN" altLang="en-US" dirty="0"/>
              <a:t>为</a:t>
            </a:r>
            <a:r>
              <a:rPr lang="en-US" altLang="zh-CN" dirty="0"/>
              <a:t>[7, 8]</a:t>
            </a:r>
          </a:p>
          <a:p>
            <a:r>
              <a:rPr lang="en-US" altLang="zh-CN" dirty="0"/>
              <a:t>all-reduce</a:t>
            </a:r>
            <a:r>
              <a:rPr lang="zh-CN" altLang="en-US" dirty="0"/>
              <a:t>计算之后，所有</a:t>
            </a:r>
            <a:r>
              <a:rPr lang="en-US" altLang="zh-CN" dirty="0"/>
              <a:t>rank</a:t>
            </a:r>
            <a:r>
              <a:rPr lang="zh-CN" altLang="en-US" dirty="0"/>
              <a:t>的结果均相同，为</a:t>
            </a:r>
            <a:r>
              <a:rPr lang="en-US" altLang="zh-CN" dirty="0"/>
              <a:t>rank0-rank3</a:t>
            </a:r>
            <a:r>
              <a:rPr lang="zh-CN" altLang="en-US" dirty="0"/>
              <a:t>的</a:t>
            </a:r>
            <a:r>
              <a:rPr lang="en-US" altLang="zh-CN" dirty="0"/>
              <a:t>tensor</a:t>
            </a:r>
            <a:r>
              <a:rPr lang="zh-CN" altLang="en-US" dirty="0"/>
              <a:t>计算</a:t>
            </a:r>
            <a:r>
              <a:rPr lang="en-US" altLang="zh-CN" dirty="0"/>
              <a:t>sum</a:t>
            </a:r>
            <a:r>
              <a:rPr lang="zh-CN" altLang="en-US" dirty="0"/>
              <a:t>的结果</a:t>
            </a:r>
            <a:r>
              <a:rPr lang="en-US" altLang="zh-CN" dirty="0"/>
              <a:t>[1+3 + 5 + 7, 2 + 4 + 6 + 8]=[16, 20]</a:t>
            </a:r>
          </a:p>
          <a:p>
            <a:br>
              <a:rPr lang="zh-CN" altLang="en-US" dirty="0"/>
            </a:b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8799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8000"/>
    </mc:Choice>
    <mc:Fallback xmlns="">
      <p:transition advClick="0" advTm="8000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BD935F-43F7-F841-8436-049DEE103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EC15188-8D85-A344-B7D3-EE4E2BC91D4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root@g48r13:/workspace/communication# python all_reduce.py</a:t>
            </a:r>
            <a:br>
              <a:rPr lang="en-US" altLang="zh-CN" dirty="0"/>
            </a:br>
            <a:r>
              <a:rPr lang="en-US" altLang="zh-CN" dirty="0"/>
              <a:t>before reudce Rank 3 has data tensor([7, 8])</a:t>
            </a:r>
            <a:br>
              <a:rPr lang="en-US" altLang="zh-CN" dirty="0"/>
            </a:br>
            <a:r>
              <a:rPr lang="en-US" altLang="zh-CN" dirty="0"/>
              <a:t>before reudce Rank 2 has data tensor([5, 6])</a:t>
            </a:r>
            <a:br>
              <a:rPr lang="en-US" altLang="zh-CN" dirty="0"/>
            </a:br>
            <a:r>
              <a:rPr lang="en-US" altLang="zh-CN" dirty="0"/>
              <a:t>before reudce Rank 0 has data tensor([1, 2])</a:t>
            </a:r>
            <a:br>
              <a:rPr lang="en-US" altLang="zh-CN" dirty="0"/>
            </a:br>
            <a:r>
              <a:rPr lang="en-US" altLang="zh-CN" dirty="0"/>
              <a:t>before reudce Rank 1 has data tensor([3, 4])</a:t>
            </a:r>
            <a:br>
              <a:rPr lang="en-US" altLang="zh-CN" dirty="0"/>
            </a:br>
            <a:r>
              <a:rPr lang="en-US" altLang="zh-CN" dirty="0"/>
              <a:t>after reudce Rank 0 has data tensor([16, 20])</a:t>
            </a:r>
            <a:br>
              <a:rPr lang="en-US" altLang="zh-CN" dirty="0"/>
            </a:br>
            <a:r>
              <a:rPr lang="en-US" altLang="zh-CN" dirty="0"/>
              <a:t>after reudce Rank 3 has data tensor([16, 20])</a:t>
            </a:r>
            <a:br>
              <a:rPr lang="en-US" altLang="zh-CN" dirty="0"/>
            </a:br>
            <a:r>
              <a:rPr lang="en-US" altLang="zh-CN" dirty="0"/>
              <a:t>after reudce Rank 2 has data tensor([16, 20])</a:t>
            </a:r>
            <a:br>
              <a:rPr lang="en-US" altLang="zh-CN" dirty="0"/>
            </a:br>
            <a:r>
              <a:rPr lang="en-US" altLang="zh-CN" dirty="0"/>
              <a:t>after reudce Rank 1 has data tensor([16, 20])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68498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8000"/>
    </mc:Choice>
    <mc:Fallback xmlns="">
      <p:transition advClick="0" advTm="8000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1">
            <a:extLst>
              <a:ext uri="{FF2B5EF4-FFF2-40B4-BE49-F238E27FC236}">
                <a16:creationId xmlns:a16="http://schemas.microsoft.com/office/drawing/2014/main" id="{F0C77EEC-905E-AA4C-915A-319D97280E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集合式通信方式 </a:t>
            </a:r>
            <a:r>
              <a:rPr kumimoji="1" lang="en-US" altLang="zh-CN" dirty="0"/>
              <a:t>(III)</a:t>
            </a:r>
            <a:r>
              <a:rPr kumimoji="1" lang="zh-CN" altLang="en-US" dirty="0"/>
              <a:t>：多对多 </a:t>
            </a:r>
            <a:r>
              <a:rPr kumimoji="1" lang="en-US" altLang="zh-CN" dirty="0"/>
              <a:t>All-Gather</a:t>
            </a:r>
            <a:endParaRPr kumimoji="1" lang="zh-CN" altLang="en-US" dirty="0"/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546C6365-E530-E645-8E92-F41D4782A95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4B08F84-9B8E-924A-B431-A2E52DA830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0349" y="1613332"/>
            <a:ext cx="5283503" cy="166596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E1682CC-5450-1241-A015-C2BB9FFCA3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2277" y="3983312"/>
            <a:ext cx="6328213" cy="1749944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D977932B-D6F6-DA4C-B3F2-D7DE4D3822C0}"/>
              </a:ext>
            </a:extLst>
          </p:cNvPr>
          <p:cNvSpPr/>
          <p:nvPr/>
        </p:nvSpPr>
        <p:spPr>
          <a:xfrm>
            <a:off x="650459" y="1551862"/>
            <a:ext cx="4151778" cy="2276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lnSpc>
                <a:spcPct val="120000"/>
              </a:lnSpc>
            </a:pPr>
            <a:r>
              <a:rPr lang="en-US" altLang="zh-CN" sz="2000" dirty="0">
                <a:solidFill>
                  <a:srgbClr val="59595A"/>
                </a:solidFill>
                <a:latin typeface="+mj-ea"/>
                <a:ea typeface="+mj-ea"/>
              </a:rPr>
              <a:t>All Gather</a:t>
            </a:r>
            <a:r>
              <a:rPr lang="zh-CN" altLang="en-US" sz="2000" dirty="0">
                <a:solidFill>
                  <a:srgbClr val="59595A"/>
                </a:solidFill>
                <a:latin typeface="+mj-ea"/>
                <a:ea typeface="+mj-ea"/>
              </a:rPr>
              <a:t>会收集所有数据到所有节点上。</a:t>
            </a:r>
            <a:r>
              <a:rPr lang="en-US" altLang="zh-CN" sz="2000" dirty="0">
                <a:solidFill>
                  <a:srgbClr val="59595A"/>
                </a:solidFill>
                <a:latin typeface="+mj-ea"/>
                <a:ea typeface="+mj-ea"/>
              </a:rPr>
              <a:t> All Gather</a:t>
            </a:r>
            <a:r>
              <a:rPr lang="zh-CN" altLang="en-US" sz="2000" dirty="0">
                <a:solidFill>
                  <a:srgbClr val="59595A"/>
                </a:solidFill>
                <a:latin typeface="+mj-ea"/>
                <a:ea typeface="+mj-ea"/>
              </a:rPr>
              <a:t> </a:t>
            </a:r>
            <a:r>
              <a:rPr lang="en-US" altLang="zh-CN" sz="2000" dirty="0">
                <a:solidFill>
                  <a:srgbClr val="59595A"/>
                </a:solidFill>
                <a:latin typeface="+mj-ea"/>
                <a:ea typeface="+mj-ea"/>
              </a:rPr>
              <a:t>=</a:t>
            </a:r>
            <a:r>
              <a:rPr lang="zh-CN" altLang="en-US" sz="2000" dirty="0">
                <a:solidFill>
                  <a:srgbClr val="59595A"/>
                </a:solidFill>
                <a:latin typeface="+mj-ea"/>
                <a:ea typeface="+mj-ea"/>
              </a:rPr>
              <a:t> </a:t>
            </a:r>
            <a:r>
              <a:rPr lang="en-US" altLang="zh-CN" sz="2000" dirty="0">
                <a:solidFill>
                  <a:srgbClr val="59595A"/>
                </a:solidFill>
                <a:latin typeface="+mj-ea"/>
                <a:ea typeface="+mj-ea"/>
              </a:rPr>
              <a:t>Gather</a:t>
            </a:r>
            <a:r>
              <a:rPr lang="zh-CN" altLang="en-US" sz="2000" dirty="0">
                <a:solidFill>
                  <a:srgbClr val="59595A"/>
                </a:solidFill>
                <a:latin typeface="+mj-ea"/>
                <a:ea typeface="+mj-ea"/>
              </a:rPr>
              <a:t> </a:t>
            </a:r>
            <a:r>
              <a:rPr lang="en-US" altLang="zh-CN" sz="2000" dirty="0">
                <a:solidFill>
                  <a:srgbClr val="59595A"/>
                </a:solidFill>
                <a:latin typeface="+mj-ea"/>
                <a:ea typeface="+mj-ea"/>
              </a:rPr>
              <a:t>+</a:t>
            </a:r>
            <a:r>
              <a:rPr lang="zh-CN" altLang="en-US" sz="2000" dirty="0">
                <a:solidFill>
                  <a:srgbClr val="59595A"/>
                </a:solidFill>
                <a:latin typeface="+mj-ea"/>
                <a:ea typeface="+mj-ea"/>
              </a:rPr>
              <a:t> </a:t>
            </a:r>
            <a:r>
              <a:rPr lang="en-US" altLang="zh-CN" sz="2000" dirty="0">
                <a:solidFill>
                  <a:srgbClr val="59595A"/>
                </a:solidFill>
                <a:latin typeface="+mj-ea"/>
                <a:ea typeface="+mj-ea"/>
              </a:rPr>
              <a:t>Broadcast</a:t>
            </a:r>
            <a:r>
              <a:rPr lang="zh-CN" altLang="en-US" sz="2000" dirty="0">
                <a:solidFill>
                  <a:srgbClr val="59595A"/>
                </a:solidFill>
                <a:latin typeface="+mj-ea"/>
                <a:ea typeface="+mj-ea"/>
              </a:rPr>
              <a:t>。</a:t>
            </a:r>
            <a:endParaRPr lang="en-US" altLang="zh-CN" sz="2000" dirty="0">
              <a:solidFill>
                <a:srgbClr val="59595A"/>
              </a:solidFill>
              <a:latin typeface="+mj-ea"/>
              <a:ea typeface="+mj-ea"/>
            </a:endParaRPr>
          </a:p>
          <a:p>
            <a:pPr latinLnBrk="1">
              <a:lnSpc>
                <a:spcPct val="120000"/>
              </a:lnSpc>
            </a:pPr>
            <a:endParaRPr lang="en-US" altLang="zh-CN" sz="2000" dirty="0">
              <a:solidFill>
                <a:srgbClr val="59595A"/>
              </a:solidFill>
              <a:latin typeface="+mj-ea"/>
              <a:ea typeface="+mj-ea"/>
            </a:endParaRPr>
          </a:p>
          <a:p>
            <a:pPr latinLnBrk="1">
              <a:lnSpc>
                <a:spcPct val="120000"/>
              </a:lnSpc>
            </a:pPr>
            <a:r>
              <a:rPr lang="zh-CN" altLang="en-US" sz="2000" dirty="0">
                <a:solidFill>
                  <a:srgbClr val="59595A"/>
                </a:solidFill>
                <a:latin typeface="+mj-ea"/>
                <a:ea typeface="+mj-ea"/>
              </a:rPr>
              <a:t>发送多个元素到多个节点很有用，即在多对多通信模式的场景。</a:t>
            </a:r>
          </a:p>
        </p:txBody>
      </p:sp>
    </p:spTree>
    <p:extLst>
      <p:ext uri="{BB962C8B-B14F-4D97-AF65-F5344CB8AC3E}">
        <p14:creationId xmlns:p14="http://schemas.microsoft.com/office/powerpoint/2010/main" val="171810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8000"/>
    </mc:Choice>
    <mc:Fallback xmlns="">
      <p:transition advClick="0" advTm="8000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1">
            <a:extLst>
              <a:ext uri="{FF2B5EF4-FFF2-40B4-BE49-F238E27FC236}">
                <a16:creationId xmlns:a16="http://schemas.microsoft.com/office/drawing/2014/main" id="{F0C77EEC-905E-AA4C-915A-319D97280E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集合式通信方式 </a:t>
            </a:r>
            <a:r>
              <a:rPr kumimoji="1" lang="en-US" altLang="zh-CN" dirty="0"/>
              <a:t>(III)</a:t>
            </a:r>
            <a:r>
              <a:rPr kumimoji="1" lang="zh-CN" altLang="en-US" dirty="0"/>
              <a:t>：多对多 </a:t>
            </a:r>
            <a:r>
              <a:rPr kumimoji="1" lang="en-US" altLang="zh-CN" dirty="0"/>
              <a:t>Reduce</a:t>
            </a:r>
            <a:r>
              <a:rPr kumimoji="1" lang="zh-CN" altLang="en-US" dirty="0"/>
              <a:t> </a:t>
            </a:r>
            <a:r>
              <a:rPr kumimoji="1" lang="en-US" altLang="zh-CN" dirty="0"/>
              <a:t>Scatter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B7D9BC1-0B5D-7343-9C99-843FF1FB93A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4C5B473-0491-F846-AE99-05C2DE0AFF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6253" y="4005064"/>
            <a:ext cx="6747419" cy="18002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B8148641-19EF-BD43-8E73-8D3C952D7F15}"/>
              </a:ext>
            </a:extLst>
          </p:cNvPr>
          <p:cNvSpPr/>
          <p:nvPr/>
        </p:nvSpPr>
        <p:spPr>
          <a:xfrm>
            <a:off x="650459" y="1551862"/>
            <a:ext cx="4151778" cy="19076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000" dirty="0">
                <a:solidFill>
                  <a:srgbClr val="59595A"/>
                </a:solidFill>
                <a:latin typeface="+mj-ea"/>
                <a:ea typeface="+mj-ea"/>
              </a:rPr>
              <a:t>Reduce Scatter</a:t>
            </a:r>
            <a:r>
              <a:rPr lang="zh-CN" altLang="en-US" sz="2000" dirty="0">
                <a:solidFill>
                  <a:srgbClr val="59595A"/>
                </a:solidFill>
                <a:latin typeface="+mj-ea"/>
                <a:ea typeface="+mj-ea"/>
              </a:rPr>
              <a:t>操作会将个节点的输入先进行求和，然后在第</a:t>
            </a:r>
            <a:r>
              <a:rPr lang="en-US" altLang="zh-CN" sz="2000" dirty="0">
                <a:solidFill>
                  <a:srgbClr val="59595A"/>
                </a:solidFill>
                <a:latin typeface="+mj-ea"/>
                <a:ea typeface="+mj-ea"/>
              </a:rPr>
              <a:t>0</a:t>
            </a:r>
            <a:r>
              <a:rPr lang="zh-CN" altLang="en-US" sz="2000" dirty="0">
                <a:solidFill>
                  <a:srgbClr val="59595A"/>
                </a:solidFill>
                <a:latin typeface="+mj-ea"/>
                <a:ea typeface="+mj-ea"/>
              </a:rPr>
              <a:t>维度按卡数切分，将数据分发到对应的卡上。</a:t>
            </a:r>
          </a:p>
          <a:p>
            <a:pPr>
              <a:lnSpc>
                <a:spcPct val="120000"/>
              </a:lnSpc>
            </a:pPr>
            <a:endParaRPr lang="zh-CN" altLang="en-US" sz="2000" dirty="0">
              <a:solidFill>
                <a:srgbClr val="59595A"/>
              </a:solidFill>
              <a:latin typeface="+mj-ea"/>
              <a:ea typeface="+mj-ea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2BD5FE8-7B63-614D-9F57-FEA122F643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8341" y="1843599"/>
            <a:ext cx="5425479" cy="1657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944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8000"/>
    </mc:Choice>
    <mc:Fallback xmlns="">
      <p:transition advClick="0" advTm="8000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1">
            <a:extLst>
              <a:ext uri="{FF2B5EF4-FFF2-40B4-BE49-F238E27FC236}">
                <a16:creationId xmlns:a16="http://schemas.microsoft.com/office/drawing/2014/main" id="{F0C77EEC-905E-AA4C-915A-319D97280E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集合式通信方式 </a:t>
            </a:r>
            <a:r>
              <a:rPr kumimoji="1" lang="en-US" altLang="zh-CN" dirty="0"/>
              <a:t>(III)</a:t>
            </a:r>
            <a:r>
              <a:rPr kumimoji="1" lang="zh-CN" altLang="en-US" dirty="0"/>
              <a:t>：多对多 </a:t>
            </a:r>
            <a:r>
              <a:rPr kumimoji="1" lang="en-US" altLang="zh-CN" dirty="0"/>
              <a:t>All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All</a:t>
            </a:r>
            <a:endParaRPr kumimoji="1" lang="zh-CN" altLang="en-US" dirty="0"/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9EE300A5-4E9E-C842-B9B2-D4F917EE09F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142FF5D-4E04-894D-A08E-93B7401D13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0994" y="3933056"/>
            <a:ext cx="6430931" cy="1728192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CD9423E8-5609-2441-8829-8AE511B61004}"/>
              </a:ext>
            </a:extLst>
          </p:cNvPr>
          <p:cNvSpPr/>
          <p:nvPr/>
        </p:nvSpPr>
        <p:spPr>
          <a:xfrm>
            <a:off x="650459" y="1551862"/>
            <a:ext cx="4151778" cy="19076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dirty="0">
                <a:solidFill>
                  <a:srgbClr val="59595A"/>
                </a:solidFill>
                <a:latin typeface="+mj-ea"/>
                <a:ea typeface="+mj-ea"/>
              </a:rPr>
              <a:t>将节点</a:t>
            </a:r>
            <a:r>
              <a:rPr lang="en-US" altLang="zh-CN" sz="2000" dirty="0">
                <a:solidFill>
                  <a:srgbClr val="59595A"/>
                </a:solidFill>
                <a:latin typeface="+mj-ea"/>
                <a:ea typeface="+mj-ea"/>
              </a:rPr>
              <a:t>i</a:t>
            </a:r>
            <a:r>
              <a:rPr lang="zh-CN" altLang="en-US" sz="2000" dirty="0">
                <a:solidFill>
                  <a:srgbClr val="59595A"/>
                </a:solidFill>
                <a:latin typeface="+mj-ea"/>
                <a:ea typeface="+mj-ea"/>
              </a:rPr>
              <a:t>的发送缓冲区中的第</a:t>
            </a:r>
            <a:r>
              <a:rPr lang="en-US" altLang="zh-CN" sz="2000" dirty="0">
                <a:solidFill>
                  <a:srgbClr val="59595A"/>
                </a:solidFill>
                <a:latin typeface="+mj-ea"/>
                <a:ea typeface="+mj-ea"/>
              </a:rPr>
              <a:t>j</a:t>
            </a:r>
            <a:r>
              <a:rPr lang="zh-CN" altLang="en-US" sz="2000" dirty="0">
                <a:solidFill>
                  <a:srgbClr val="59595A"/>
                </a:solidFill>
                <a:latin typeface="+mj-ea"/>
                <a:ea typeface="+mj-ea"/>
              </a:rPr>
              <a:t>块数据发送给节点</a:t>
            </a:r>
            <a:r>
              <a:rPr lang="en-US" altLang="zh-CN" sz="2000" dirty="0">
                <a:solidFill>
                  <a:srgbClr val="59595A"/>
                </a:solidFill>
                <a:latin typeface="+mj-ea"/>
                <a:ea typeface="+mj-ea"/>
              </a:rPr>
              <a:t>j</a:t>
            </a:r>
            <a:r>
              <a:rPr lang="zh-CN" altLang="en-US" sz="2000" dirty="0">
                <a:solidFill>
                  <a:srgbClr val="59595A"/>
                </a:solidFill>
                <a:latin typeface="+mj-ea"/>
                <a:ea typeface="+mj-ea"/>
              </a:rPr>
              <a:t>，节点</a:t>
            </a:r>
            <a:r>
              <a:rPr lang="en-US" altLang="zh-CN" sz="2000" dirty="0">
                <a:solidFill>
                  <a:srgbClr val="59595A"/>
                </a:solidFill>
                <a:latin typeface="+mj-ea"/>
                <a:ea typeface="+mj-ea"/>
              </a:rPr>
              <a:t>j</a:t>
            </a:r>
            <a:r>
              <a:rPr lang="zh-CN" altLang="en-US" sz="2000" dirty="0">
                <a:solidFill>
                  <a:srgbClr val="59595A"/>
                </a:solidFill>
                <a:latin typeface="+mj-ea"/>
                <a:ea typeface="+mj-ea"/>
              </a:rPr>
              <a:t>将接收到的来自节点</a:t>
            </a:r>
            <a:r>
              <a:rPr lang="en-US" altLang="zh-CN" sz="2000" dirty="0">
                <a:solidFill>
                  <a:srgbClr val="59595A"/>
                </a:solidFill>
                <a:latin typeface="+mj-ea"/>
                <a:ea typeface="+mj-ea"/>
              </a:rPr>
              <a:t>i</a:t>
            </a:r>
            <a:r>
              <a:rPr lang="zh-CN" altLang="en-US" sz="2000" dirty="0">
                <a:solidFill>
                  <a:srgbClr val="59595A"/>
                </a:solidFill>
                <a:latin typeface="+mj-ea"/>
                <a:ea typeface="+mj-ea"/>
              </a:rPr>
              <a:t>的数据块放在自身接收缓冲区的第</a:t>
            </a:r>
            <a:r>
              <a:rPr lang="en-US" altLang="zh-CN" sz="2000" dirty="0">
                <a:solidFill>
                  <a:srgbClr val="59595A"/>
                </a:solidFill>
                <a:latin typeface="+mj-ea"/>
                <a:ea typeface="+mj-ea"/>
              </a:rPr>
              <a:t>i</a:t>
            </a:r>
            <a:r>
              <a:rPr lang="zh-CN" altLang="en-US" sz="2000" dirty="0">
                <a:solidFill>
                  <a:srgbClr val="59595A"/>
                </a:solidFill>
                <a:latin typeface="+mj-ea"/>
                <a:ea typeface="+mj-ea"/>
              </a:rPr>
              <a:t>块位置。</a:t>
            </a:r>
          </a:p>
          <a:p>
            <a:pPr>
              <a:lnSpc>
                <a:spcPct val="120000"/>
              </a:lnSpc>
            </a:pPr>
            <a:endParaRPr lang="zh-CN" altLang="en-US" sz="2000" dirty="0">
              <a:solidFill>
                <a:srgbClr val="59595A"/>
              </a:solidFill>
              <a:latin typeface="+mj-ea"/>
              <a:ea typeface="+mj-ea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C857CEE-8C77-E342-AE31-C097053BE0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0349" y="1637275"/>
            <a:ext cx="5340722" cy="1770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979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8000"/>
    </mc:Choice>
    <mc:Fallback xmlns="">
      <p:transition advClick="0" advTm="8000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948C0AC-EB6D-6345-88C0-FACA56AFA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集合式通信方式 </a:t>
            </a:r>
            <a:r>
              <a:rPr kumimoji="1" lang="en-US" altLang="zh-CN" dirty="0"/>
              <a:t>(III)</a:t>
            </a:r>
            <a:r>
              <a:rPr kumimoji="1" lang="zh-CN" altLang="en-US" dirty="0"/>
              <a:t>：操作分解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0D79DC9-9F0E-6C49-A07D-BCAF1A5BC46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A30DD3F-0E2D-AE48-A2A2-F818401707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2172" y="1412776"/>
            <a:ext cx="8026400" cy="440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689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8000"/>
    </mc:Choice>
    <mc:Fallback xmlns="">
      <p:transition advClick="0" advTm="8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ABC902-8E03-DB47-A6D1-4587F68DA8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761" y="605525"/>
            <a:ext cx="11161239" cy="589190"/>
          </a:xfrm>
        </p:spPr>
        <p:txBody>
          <a:bodyPr/>
          <a:lstStyle/>
          <a:p>
            <a:r>
              <a:rPr lang="zh-CN" altLang="en-US" dirty="0">
                <a:latin typeface="+mj-ea"/>
                <a:sym typeface="Huawei Sans" panose="020C0503030203020204" pitchFamily="34" charset="0"/>
              </a:rPr>
              <a:t>关于本内容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28E275F-E2FC-CB4B-BF84-40CABBAE68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324303"/>
            <a:ext cx="11161240" cy="4928171"/>
          </a:xfrm>
        </p:spPr>
        <p:txBody>
          <a:bodyPr anchor="t"/>
          <a:lstStyle/>
          <a:p>
            <a:r>
              <a:rPr lang="zh-CN" altLang="en-US" sz="2800" b="1" dirty="0">
                <a:solidFill>
                  <a:srgbClr val="92D050"/>
                </a:solidFill>
              </a:rPr>
              <a:t>内容背景</a:t>
            </a:r>
            <a:endParaRPr lang="en-US" altLang="zh-CN" sz="2800" b="1" dirty="0">
              <a:solidFill>
                <a:srgbClr val="92D050"/>
              </a:solidFill>
            </a:endParaRPr>
          </a:p>
          <a:p>
            <a:pPr marL="694190" lvl="1" indent="-457200">
              <a:buFont typeface="Arial" panose="020B0604020202020204" pitchFamily="34" charset="0"/>
              <a:buChar char="•"/>
            </a:pPr>
            <a:r>
              <a:rPr lang="en-US" altLang="zh-CN" sz="2400" b="1" dirty="0">
                <a:latin typeface="Gill Sans MT" panose="020B0502020104020203" pitchFamily="34" charset="0"/>
              </a:rPr>
              <a:t>AI</a:t>
            </a:r>
            <a:r>
              <a:rPr lang="zh-CN" altLang="en-US" sz="2400" b="1" dirty="0">
                <a:latin typeface="Gill Sans MT" panose="020B0502020104020203" pitchFamily="34" charset="0"/>
              </a:rPr>
              <a:t> 集群 </a:t>
            </a:r>
            <a:r>
              <a:rPr lang="en-US" altLang="zh-CN" sz="2400" b="1" dirty="0">
                <a:latin typeface="Gill Sans MT" panose="020B0502020104020203" pitchFamily="34" charset="0"/>
              </a:rPr>
              <a:t>+</a:t>
            </a:r>
            <a:r>
              <a:rPr lang="zh-CN" altLang="en-US" sz="2400" b="1" dirty="0">
                <a:latin typeface="Gill Sans MT" panose="020B0502020104020203" pitchFamily="34" charset="0"/>
              </a:rPr>
              <a:t> 大模型：</a:t>
            </a:r>
            <a:r>
              <a:rPr lang="en-US" altLang="zh-CN" sz="2400" dirty="0">
                <a:latin typeface="Gill Sans MT" panose="020B0502020104020203" pitchFamily="34" charset="0"/>
              </a:rPr>
              <a:t>AI</a:t>
            </a:r>
            <a:r>
              <a:rPr lang="zh-CN" altLang="en-US" sz="2000" dirty="0">
                <a:latin typeface="Gill Sans MT" panose="020B0502020104020203" pitchFamily="34" charset="0"/>
              </a:rPr>
              <a:t>集群服务器形态 </a:t>
            </a:r>
            <a:r>
              <a:rPr lang="en-US" altLang="zh-CN" sz="2000" dirty="0">
                <a:latin typeface="Gill Sans MT" panose="020B0502020104020203" pitchFamily="34" charset="0"/>
              </a:rPr>
              <a:t>–</a:t>
            </a:r>
            <a:r>
              <a:rPr lang="zh-CN" altLang="en-US" sz="2000" dirty="0">
                <a:latin typeface="Gill Sans MT" panose="020B0502020104020203" pitchFamily="34" charset="0"/>
              </a:rPr>
              <a:t> 集群训练的指标</a:t>
            </a:r>
          </a:p>
          <a:p>
            <a:r>
              <a:rPr lang="zh-CN" altLang="en-US" sz="2800" b="1" dirty="0">
                <a:solidFill>
                  <a:srgbClr val="92D050"/>
                </a:solidFill>
              </a:rPr>
              <a:t>具体内容</a:t>
            </a:r>
          </a:p>
          <a:p>
            <a:pPr lvl="1"/>
            <a:r>
              <a:rPr lang="en-US" altLang="zh-CN" sz="2400" b="1" dirty="0">
                <a:latin typeface="Gill Sans MT" panose="020B0502020104020203" pitchFamily="34" charset="0"/>
              </a:rPr>
              <a:t>AI</a:t>
            </a:r>
            <a:r>
              <a:rPr lang="zh-CN" altLang="en-US" sz="2400" b="1" dirty="0">
                <a:latin typeface="Gill Sans MT" panose="020B0502020104020203" pitchFamily="34" charset="0"/>
              </a:rPr>
              <a:t> 集群服务器架构：</a:t>
            </a:r>
            <a:r>
              <a:rPr lang="en-US" altLang="zh-CN" sz="2000" dirty="0">
                <a:latin typeface="Gill Sans MT" panose="020B0502020104020203" pitchFamily="34" charset="0"/>
              </a:rPr>
              <a:t>AI</a:t>
            </a:r>
            <a:r>
              <a:rPr lang="zh-CN" altLang="en-US" sz="2000" dirty="0">
                <a:latin typeface="Gill Sans MT" panose="020B0502020104020203" pitchFamily="34" charset="0"/>
              </a:rPr>
              <a:t>集群组成 </a:t>
            </a:r>
            <a:r>
              <a:rPr lang="en-US" altLang="zh-CN" sz="2000" dirty="0">
                <a:latin typeface="Gill Sans MT" panose="020B0502020104020203" pitchFamily="34" charset="0"/>
              </a:rPr>
              <a:t>-</a:t>
            </a:r>
            <a:r>
              <a:rPr lang="zh-CN" altLang="en-US" sz="2000" dirty="0">
                <a:latin typeface="Gill Sans MT" panose="020B0502020104020203" pitchFamily="34" charset="0"/>
              </a:rPr>
              <a:t> 参数服务器模式 </a:t>
            </a:r>
            <a:r>
              <a:rPr lang="en-US" altLang="zh-CN" sz="2000" dirty="0">
                <a:latin typeface="Gill Sans MT" panose="020B0502020104020203" pitchFamily="34" charset="0"/>
              </a:rPr>
              <a:t>–</a:t>
            </a:r>
            <a:r>
              <a:rPr lang="zh-CN" altLang="en-US" sz="2000" dirty="0">
                <a:latin typeface="Gill Sans MT" panose="020B0502020104020203" pitchFamily="34" charset="0"/>
              </a:rPr>
              <a:t> 同步与异步并行</a:t>
            </a:r>
            <a:endParaRPr lang="en-US" altLang="zh-CN" sz="2400" b="1" dirty="0">
              <a:latin typeface="Gill Sans MT" panose="020B0502020104020203" pitchFamily="34" charset="0"/>
            </a:endParaRPr>
          </a:p>
          <a:p>
            <a:pPr lvl="1"/>
            <a:r>
              <a:rPr lang="en-US" altLang="zh-CN" sz="2400" b="1" dirty="0">
                <a:latin typeface="Gill Sans MT" panose="020B0502020104020203" pitchFamily="34" charset="0"/>
              </a:rPr>
              <a:t>AI</a:t>
            </a:r>
            <a:r>
              <a:rPr lang="zh-CN" altLang="en-US" sz="2400" b="1" dirty="0">
                <a:latin typeface="Gill Sans MT" panose="020B0502020104020203" pitchFamily="34" charset="0"/>
              </a:rPr>
              <a:t> 集群通信方式：</a:t>
            </a:r>
            <a:r>
              <a:rPr lang="zh-CN" altLang="en-US" sz="2000" dirty="0">
                <a:latin typeface="Gill Sans MT" panose="020B0502020104020203" pitchFamily="34" charset="0"/>
              </a:rPr>
              <a:t>通信硬件实现 </a:t>
            </a:r>
            <a:r>
              <a:rPr lang="en-US" altLang="zh-CN" sz="2000" dirty="0">
                <a:latin typeface="Gill Sans MT" panose="020B0502020104020203" pitchFamily="34" charset="0"/>
              </a:rPr>
              <a:t>-</a:t>
            </a:r>
            <a:r>
              <a:rPr lang="zh-CN" altLang="en-US" sz="2000" dirty="0">
                <a:latin typeface="Gill Sans MT" panose="020B0502020104020203" pitchFamily="34" charset="0"/>
              </a:rPr>
              <a:t> 集群组网 </a:t>
            </a:r>
            <a:r>
              <a:rPr lang="en-US" altLang="zh-CN" sz="2000" dirty="0">
                <a:latin typeface="Gill Sans MT" panose="020B0502020104020203" pitchFamily="34" charset="0"/>
              </a:rPr>
              <a:t>–</a:t>
            </a:r>
            <a:r>
              <a:rPr lang="zh-CN" altLang="en-US" sz="2000" dirty="0">
                <a:latin typeface="Gill Sans MT" panose="020B0502020104020203" pitchFamily="34" charset="0"/>
              </a:rPr>
              <a:t> 集群软件通信 </a:t>
            </a:r>
            <a:r>
              <a:rPr lang="en-US" altLang="zh-CN" sz="2000" dirty="0">
                <a:latin typeface="Gill Sans MT" panose="020B0502020104020203" pitchFamily="34" charset="0"/>
              </a:rPr>
              <a:t>-</a:t>
            </a:r>
            <a:r>
              <a:rPr lang="zh-CN" altLang="en-US" sz="2000" dirty="0">
                <a:latin typeface="Gill Sans MT" panose="020B0502020104020203" pitchFamily="34" charset="0"/>
              </a:rPr>
              <a:t> 通信实现方式</a:t>
            </a:r>
            <a:endParaRPr lang="en-US" altLang="zh-CN" sz="2000" dirty="0">
              <a:latin typeface="Gill Sans MT" panose="020B0502020104020203" pitchFamily="34" charset="0"/>
            </a:endParaRPr>
          </a:p>
          <a:p>
            <a:pPr lvl="1"/>
            <a:r>
              <a:rPr lang="zh-CN" altLang="en-US" sz="2400" b="1" dirty="0">
                <a:latin typeface="Gill Sans MT" panose="020B0502020104020203" pitchFamily="34" charset="0"/>
              </a:rPr>
              <a:t>分布式通信原语：</a:t>
            </a:r>
            <a:r>
              <a:rPr lang="zh-CN" altLang="en-US" sz="2000" dirty="0">
                <a:latin typeface="Gill Sans MT" panose="020B0502020104020203" pitchFamily="34" charset="0"/>
              </a:rPr>
              <a:t>通信源语 </a:t>
            </a:r>
            <a:r>
              <a:rPr lang="en-US" altLang="zh-CN" sz="2000" dirty="0">
                <a:latin typeface="Gill Sans MT" panose="020B0502020104020203" pitchFamily="34" charset="0"/>
              </a:rPr>
              <a:t>-</a:t>
            </a:r>
            <a:r>
              <a:rPr lang="zh-CN" altLang="en-US" sz="2000" dirty="0">
                <a:latin typeface="Gill Sans MT" panose="020B0502020104020203" pitchFamily="34" charset="0"/>
              </a:rPr>
              <a:t> 点对点通信 </a:t>
            </a:r>
            <a:r>
              <a:rPr lang="en-US" altLang="zh-CN" sz="2000" dirty="0">
                <a:latin typeface="Gill Sans MT" panose="020B0502020104020203" pitchFamily="34" charset="0"/>
              </a:rPr>
              <a:t>–</a:t>
            </a:r>
            <a:r>
              <a:rPr lang="zh-CN" altLang="en-US" sz="2000" dirty="0">
                <a:latin typeface="Gill Sans MT" panose="020B0502020104020203" pitchFamily="34" charset="0"/>
              </a:rPr>
              <a:t> 集合通信</a:t>
            </a:r>
            <a:endParaRPr lang="en-US" altLang="zh-CN" sz="2000" dirty="0">
              <a:latin typeface="Gill Sans MT" panose="020B0502020104020203" pitchFamily="34" charset="0"/>
            </a:endParaRPr>
          </a:p>
          <a:p>
            <a:pPr lvl="1"/>
            <a:r>
              <a:rPr lang="zh-CN" altLang="en-US" sz="2400" b="1" dirty="0">
                <a:latin typeface="Gill Sans MT" panose="020B0502020104020203" pitchFamily="34" charset="0"/>
              </a:rPr>
              <a:t>分布式存储系统</a:t>
            </a:r>
            <a:r>
              <a:rPr lang="zh-CN" altLang="en-US" sz="2000" b="1" dirty="0">
                <a:latin typeface="Gill Sans MT" panose="020B0502020104020203" pitchFamily="34" charset="0"/>
              </a:rPr>
              <a:t>：</a:t>
            </a:r>
            <a:r>
              <a:rPr lang="zh-CN" altLang="en-US" sz="2000" dirty="0">
                <a:latin typeface="Gill Sans MT" panose="020B0502020104020203" pitchFamily="34" charset="0"/>
              </a:rPr>
              <a:t>大模型权重存储方式 </a:t>
            </a:r>
            <a:r>
              <a:rPr lang="en-US" altLang="zh-CN" sz="2000" dirty="0">
                <a:latin typeface="Gill Sans MT" panose="020B0502020104020203" pitchFamily="34" charset="0"/>
              </a:rPr>
              <a:t>–</a:t>
            </a:r>
            <a:r>
              <a:rPr lang="zh-CN" altLang="en-US" sz="2000" dirty="0">
                <a:latin typeface="Gill Sans MT" panose="020B0502020104020203" pitchFamily="34" charset="0"/>
              </a:rPr>
              <a:t> 多级存储系统</a:t>
            </a:r>
            <a:endParaRPr lang="en-US" altLang="zh-CN" sz="2000" dirty="0">
              <a:latin typeface="Gill Sans MT" panose="020B0502020104020203" pitchFamily="34" charset="0"/>
            </a:endParaRPr>
          </a:p>
          <a:p>
            <a:pPr lvl="1"/>
            <a:r>
              <a:rPr lang="en-US" altLang="zh-CN" sz="2400" b="1" dirty="0">
                <a:latin typeface="Gill Sans MT" panose="020B0502020104020203" pitchFamily="34" charset="0"/>
              </a:rPr>
              <a:t>AI</a:t>
            </a:r>
            <a:r>
              <a:rPr lang="zh-CN" altLang="en-US" sz="2400" b="1" dirty="0">
                <a:latin typeface="Gill Sans MT" panose="020B0502020104020203" pitchFamily="34" charset="0"/>
              </a:rPr>
              <a:t> 集群回顾：</a:t>
            </a:r>
            <a:r>
              <a:rPr lang="en-US" altLang="zh-CN" sz="2000" dirty="0">
                <a:latin typeface="Gill Sans MT" panose="020B0502020104020203" pitchFamily="34" charset="0"/>
              </a:rPr>
              <a:t>NVIDIA</a:t>
            </a:r>
            <a:r>
              <a:rPr lang="zh-CN" altLang="en-US" sz="2000" dirty="0">
                <a:latin typeface="Gill Sans MT" panose="020B0502020104020203" pitchFamily="34" charset="0"/>
              </a:rPr>
              <a:t> 与 </a:t>
            </a:r>
            <a:r>
              <a:rPr lang="en-US" altLang="zh-CN" sz="2000" dirty="0">
                <a:latin typeface="Gill Sans MT" panose="020B0502020104020203" pitchFamily="34" charset="0"/>
              </a:rPr>
              <a:t>TPU</a:t>
            </a:r>
            <a:r>
              <a:rPr lang="zh-CN" altLang="en-US" sz="2000" dirty="0">
                <a:latin typeface="Gill Sans MT" panose="020B0502020104020203" pitchFamily="34" charset="0"/>
              </a:rPr>
              <a:t> 超级计算节点</a:t>
            </a:r>
            <a:r>
              <a:rPr lang="en-US" altLang="zh-CN" sz="2000" dirty="0">
                <a:latin typeface="Gill Sans MT" panose="020B0502020104020203" pitchFamily="34" charset="0"/>
              </a:rPr>
              <a:t>POD</a:t>
            </a:r>
          </a:p>
        </p:txBody>
      </p:sp>
    </p:spTree>
    <p:extLst>
      <p:ext uri="{BB962C8B-B14F-4D97-AF65-F5344CB8AC3E}">
        <p14:creationId xmlns:p14="http://schemas.microsoft.com/office/powerpoint/2010/main" val="23479994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">
            <a:extLst>
              <a:ext uri="{FF2B5EF4-FFF2-40B4-BE49-F238E27FC236}">
                <a16:creationId xmlns:a16="http://schemas.microsoft.com/office/drawing/2014/main" id="{2D6137EB-F023-EF48-BB4E-6D27BB5BB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  <a:sym typeface="Huawei Sans" panose="020C0503030203020204" pitchFamily="34" charset="0"/>
              </a:rPr>
              <a:t>Summary</a:t>
            </a:r>
            <a:endParaRPr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3" name="内容占位符 2">
            <a:extLst>
              <a:ext uri="{FF2B5EF4-FFF2-40B4-BE49-F238E27FC236}">
                <a16:creationId xmlns:a16="http://schemas.microsoft.com/office/drawing/2014/main" id="{BB9F16C1-DCF7-8F4F-B261-A76B7394DF2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zh-CN" altLang="en-US" sz="2000" dirty="0">
                <a:solidFill>
                  <a:srgbClr val="34393C"/>
                </a:solidFill>
              </a:rPr>
              <a:t>了解</a:t>
            </a:r>
            <a:r>
              <a:rPr kumimoji="1" lang="zh-CN" altLang="en-US" dirty="0"/>
              <a:t>集合式通信的</a:t>
            </a:r>
            <a:r>
              <a:rPr kumimoji="1" lang="en-US" altLang="zh-CN" dirty="0"/>
              <a:t>3</a:t>
            </a:r>
            <a:r>
              <a:rPr kumimoji="1" lang="zh-CN" altLang="en-US" dirty="0"/>
              <a:t>种不同方式</a:t>
            </a:r>
            <a:endParaRPr lang="en-US" altLang="zh-CN" sz="2000" dirty="0">
              <a:solidFill>
                <a:srgbClr val="34393C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en-US" sz="2000" dirty="0">
                <a:solidFill>
                  <a:srgbClr val="34393C"/>
                </a:solidFill>
              </a:rPr>
              <a:t>了解一对多</a:t>
            </a:r>
            <a:r>
              <a:rPr lang="en-US" altLang="zh-CN" sz="2000" dirty="0">
                <a:solidFill>
                  <a:srgbClr val="34393C"/>
                </a:solidFill>
              </a:rPr>
              <a:t>Scatter/Broadcast</a:t>
            </a:r>
            <a:r>
              <a:rPr lang="zh-CN" altLang="en-US" dirty="0">
                <a:solidFill>
                  <a:srgbClr val="34393C"/>
                </a:solidFill>
              </a:rPr>
              <a:t>，多对一</a:t>
            </a:r>
            <a:r>
              <a:rPr lang="en-US" altLang="zh-CN" dirty="0">
                <a:solidFill>
                  <a:srgbClr val="34393C"/>
                </a:solidFill>
              </a:rPr>
              <a:t>Gather/Reduce</a:t>
            </a:r>
            <a:r>
              <a:rPr lang="zh-CN" altLang="en-US" dirty="0">
                <a:solidFill>
                  <a:srgbClr val="34393C"/>
                </a:solidFill>
              </a:rPr>
              <a:t>，多对多的具体方式</a:t>
            </a:r>
          </a:p>
          <a:p>
            <a:pPr marL="457200" indent="-457200">
              <a:buFont typeface="+mj-lt"/>
              <a:buAutoNum type="arabicPeriod"/>
            </a:pPr>
            <a:r>
              <a:rPr lang="zh-CN" altLang="en-US" sz="2000" dirty="0">
                <a:solidFill>
                  <a:srgbClr val="34393C"/>
                </a:solidFill>
              </a:rPr>
              <a:t>了解多对多可以由一对多和多对一的方式组合，</a:t>
            </a:r>
            <a:r>
              <a:rPr lang="en-US" altLang="zh-CN" sz="2000" dirty="0">
                <a:solidFill>
                  <a:srgbClr val="34393C"/>
                </a:solidFill>
              </a:rPr>
              <a:t>all-Reduce</a:t>
            </a:r>
            <a:r>
              <a:rPr lang="zh-CN" altLang="en-US" sz="2000" dirty="0">
                <a:solidFill>
                  <a:srgbClr val="34393C"/>
                </a:solidFill>
              </a:rPr>
              <a:t> </a:t>
            </a:r>
            <a:r>
              <a:rPr lang="en-US" altLang="zh-CN" sz="2000" dirty="0">
                <a:solidFill>
                  <a:srgbClr val="34393C"/>
                </a:solidFill>
              </a:rPr>
              <a:t>=</a:t>
            </a:r>
            <a:r>
              <a:rPr lang="zh-CN" altLang="en-US" sz="2000" dirty="0">
                <a:solidFill>
                  <a:srgbClr val="34393C"/>
                </a:solidFill>
              </a:rPr>
              <a:t> </a:t>
            </a:r>
            <a:r>
              <a:rPr lang="en-US" altLang="zh-CN" sz="2000" dirty="0">
                <a:solidFill>
                  <a:srgbClr val="34393C"/>
                </a:solidFill>
              </a:rPr>
              <a:t>Reduce</a:t>
            </a:r>
            <a:r>
              <a:rPr lang="zh-CN" altLang="en-US" sz="2000" dirty="0">
                <a:solidFill>
                  <a:srgbClr val="34393C"/>
                </a:solidFill>
              </a:rPr>
              <a:t> </a:t>
            </a:r>
            <a:r>
              <a:rPr lang="en-US" altLang="zh-CN" sz="2000" dirty="0">
                <a:solidFill>
                  <a:srgbClr val="34393C"/>
                </a:solidFill>
              </a:rPr>
              <a:t>Scatter</a:t>
            </a:r>
            <a:r>
              <a:rPr lang="zh-CN" altLang="en-US" sz="2000" dirty="0">
                <a:solidFill>
                  <a:srgbClr val="34393C"/>
                </a:solidFill>
              </a:rPr>
              <a:t> </a:t>
            </a:r>
            <a:r>
              <a:rPr lang="en-US" altLang="zh-CN" sz="2000" dirty="0">
                <a:solidFill>
                  <a:srgbClr val="34393C"/>
                </a:solidFill>
              </a:rPr>
              <a:t>+</a:t>
            </a:r>
            <a:r>
              <a:rPr lang="zh-CN" altLang="en-US" sz="2000" dirty="0">
                <a:solidFill>
                  <a:srgbClr val="34393C"/>
                </a:solidFill>
              </a:rPr>
              <a:t> </a:t>
            </a:r>
            <a:r>
              <a:rPr lang="en-US" altLang="zh-CN" sz="2000" dirty="0">
                <a:solidFill>
                  <a:srgbClr val="34393C"/>
                </a:solidFill>
              </a:rPr>
              <a:t>All</a:t>
            </a:r>
            <a:r>
              <a:rPr lang="zh-CN" altLang="en-US" sz="2000" dirty="0">
                <a:solidFill>
                  <a:srgbClr val="34393C"/>
                </a:solidFill>
              </a:rPr>
              <a:t> </a:t>
            </a:r>
            <a:r>
              <a:rPr lang="en-US" altLang="zh-CN" sz="2000" dirty="0">
                <a:solidFill>
                  <a:srgbClr val="34393C"/>
                </a:solidFill>
              </a:rPr>
              <a:t>gather</a:t>
            </a:r>
            <a:r>
              <a:rPr lang="zh-CN" altLang="en-US" sz="2000" dirty="0">
                <a:solidFill>
                  <a:srgbClr val="34393C"/>
                </a:solidFill>
              </a:rPr>
              <a:t> </a:t>
            </a:r>
            <a:endParaRPr lang="en-US" altLang="zh-CN" sz="2000" dirty="0">
              <a:solidFill>
                <a:srgbClr val="34393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73548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8000">
        <p159:morph option="byObject"/>
      </p:transition>
    </mc:Choice>
    <mc:Fallback xmlns="">
      <p:transition spd="slow" advClick="0" advTm="8000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BC75445-1224-0040-A523-73FEA652FF8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小结</a:t>
            </a:r>
            <a:r>
              <a:rPr lang="en-US" altLang="zh-CN" dirty="0"/>
              <a:t>&amp;</a:t>
            </a:r>
            <a:r>
              <a:rPr lang="zh-CN" altLang="en-US" dirty="0"/>
              <a:t>思考</a:t>
            </a:r>
          </a:p>
        </p:txBody>
      </p:sp>
    </p:spTree>
    <p:extLst>
      <p:ext uri="{BB962C8B-B14F-4D97-AF65-F5344CB8AC3E}">
        <p14:creationId xmlns:p14="http://schemas.microsoft.com/office/powerpoint/2010/main" val="8937080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">
            <a:extLst>
              <a:ext uri="{FF2B5EF4-FFF2-40B4-BE49-F238E27FC236}">
                <a16:creationId xmlns:a16="http://schemas.microsoft.com/office/drawing/2014/main" id="{2D6137EB-F023-EF48-BB4E-6D27BB5BB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sym typeface="Huawei Sans" panose="020C0503030203020204" pitchFamily="34" charset="0"/>
              </a:rPr>
              <a:t>小结</a:t>
            </a:r>
            <a:endParaRPr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3" name="内容占位符 2">
            <a:extLst>
              <a:ext uri="{FF2B5EF4-FFF2-40B4-BE49-F238E27FC236}">
                <a16:creationId xmlns:a16="http://schemas.microsoft.com/office/drawing/2014/main" id="{BB9F16C1-DCF7-8F4F-B261-A76B7394DF2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/>
              <a:t>了解从小模型到大模型，大模型带来的优点</a:t>
            </a:r>
            <a:endParaRPr lang="en-US" altLang="zh-CN" dirty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/>
              <a:t>了解了大模型训练需要</a:t>
            </a:r>
            <a:r>
              <a:rPr lang="en-US" altLang="zh-CN" dirty="0"/>
              <a:t>AI</a:t>
            </a:r>
            <a:r>
              <a:rPr lang="zh-CN" altLang="en-US" dirty="0"/>
              <a:t>集群，去降低模型训练时间</a:t>
            </a:r>
            <a:endParaRPr lang="en-US" altLang="zh-CN" dirty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/>
              <a:t>了解通过集群架构、通信、存储来提升</a:t>
            </a:r>
            <a:r>
              <a:rPr lang="en-US" altLang="zh-CN" dirty="0"/>
              <a:t>AI</a:t>
            </a:r>
            <a:r>
              <a:rPr lang="zh-CN" altLang="en-US" dirty="0"/>
              <a:t>集群加速比和利用率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5084317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F4BE0C17-3581-B74B-B0BD-D0E38D7C0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1D1E9B77-AA35-684D-BA4B-4CB60FDA5BA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927078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6880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BFF668-892D-4D45-A2D5-001CA7C5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F7B52B2-AA87-FF42-B0D1-4B3BE96A64A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24587BE-DA7D-9541-8BE6-5C65081BED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9381" y="1504950"/>
            <a:ext cx="6858000" cy="384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6038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>
            <a:extLst>
              <a:ext uri="{FF2B5EF4-FFF2-40B4-BE49-F238E27FC236}">
                <a16:creationId xmlns:a16="http://schemas.microsoft.com/office/drawing/2014/main" id="{27A1A356-825E-5743-B0B0-175D2FA766D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 分布式系统</a:t>
            </a:r>
          </a:p>
        </p:txBody>
      </p:sp>
    </p:spTree>
    <p:extLst>
      <p:ext uri="{BB962C8B-B14F-4D97-AF65-F5344CB8AC3E}">
        <p14:creationId xmlns:p14="http://schemas.microsoft.com/office/powerpoint/2010/main" val="38840317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标题 1">
            <a:extLst>
              <a:ext uri="{FF2B5EF4-FFF2-40B4-BE49-F238E27FC236}">
                <a16:creationId xmlns:a16="http://schemas.microsoft.com/office/drawing/2014/main" id="{9DD80C7C-72A7-DE4F-8F10-2629CE509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分布式训练系统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187C7B-98BC-455C-A54F-2D0BECF427D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计算图跨节点切分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442A19C-CDBF-4D55-B9AA-A1F20F1618FD}"/>
                  </a:ext>
                </a:extLst>
              </p:cNvPr>
              <p:cNvSpPr txBox="1"/>
              <p:nvPr/>
            </p:nvSpPr>
            <p:spPr>
              <a:xfrm>
                <a:off x="3384776" y="4036561"/>
                <a:ext cx="21320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𝑿</m:t>
                      </m:r>
                    </m:oMath>
                  </m:oMathPara>
                </a14:m>
                <a:endParaRPr lang="en-US" b="1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442A19C-CDBF-4D55-B9AA-A1F20F1618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4776" y="4036561"/>
                <a:ext cx="213200" cy="276999"/>
              </a:xfrm>
              <a:prstGeom prst="rect">
                <a:avLst/>
              </a:prstGeom>
              <a:blipFill>
                <a:blip r:embed="rId3"/>
                <a:stretch>
                  <a:fillRect l="-23529" r="-23529" b="-43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7788516-1CB9-482A-BF66-1D59722BE39D}"/>
                  </a:ext>
                </a:extLst>
              </p:cNvPr>
              <p:cNvSpPr txBox="1"/>
              <p:nvPr/>
            </p:nvSpPr>
            <p:spPr>
              <a:xfrm>
                <a:off x="2846309" y="4036561"/>
                <a:ext cx="39106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7788516-1CB9-482A-BF66-1D59722BE3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6309" y="4036561"/>
                <a:ext cx="391068" cy="276999"/>
              </a:xfrm>
              <a:prstGeom prst="rect">
                <a:avLst/>
              </a:prstGeom>
              <a:blipFill>
                <a:blip r:embed="rId4"/>
                <a:stretch>
                  <a:fillRect l="-12500" r="-3125" b="-130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CA2106E-AF42-4FE4-8FF3-91D4E63ECB59}"/>
              </a:ext>
            </a:extLst>
          </p:cNvPr>
          <p:cNvCxnSpPr>
            <a:stCxn id="7" idx="0"/>
            <a:endCxn id="31" idx="3"/>
          </p:cNvCxnSpPr>
          <p:nvPr/>
        </p:nvCxnSpPr>
        <p:spPr>
          <a:xfrm flipV="1">
            <a:off x="3041843" y="3924942"/>
            <a:ext cx="101910" cy="111618"/>
          </a:xfrm>
          <a:prstGeom prst="line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5447875-A917-4EC1-8EB8-A238232C9DA5}"/>
              </a:ext>
            </a:extLst>
          </p:cNvPr>
          <p:cNvCxnSpPr>
            <a:stCxn id="5" idx="0"/>
            <a:endCxn id="31" idx="5"/>
          </p:cNvCxnSpPr>
          <p:nvPr/>
        </p:nvCxnSpPr>
        <p:spPr>
          <a:xfrm flipH="1" flipV="1">
            <a:off x="3377530" y="3924942"/>
            <a:ext cx="113846" cy="111618"/>
          </a:xfrm>
          <a:prstGeom prst="line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3DE4186-3331-4237-A64D-9F5E89C267CA}"/>
              </a:ext>
            </a:extLst>
          </p:cNvPr>
          <p:cNvCxnSpPr>
            <a:stCxn id="31" idx="1"/>
            <a:endCxn id="32" idx="4"/>
          </p:cNvCxnSpPr>
          <p:nvPr/>
        </p:nvCxnSpPr>
        <p:spPr>
          <a:xfrm flipH="1" flipV="1">
            <a:off x="2966117" y="3481286"/>
            <a:ext cx="177636" cy="219881"/>
          </a:xfrm>
          <a:prstGeom prst="line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291E46E-E188-48B8-AE21-E68042F07012}"/>
              </a:ext>
            </a:extLst>
          </p:cNvPr>
          <p:cNvGrpSpPr/>
          <p:nvPr/>
        </p:nvGrpSpPr>
        <p:grpSpPr>
          <a:xfrm>
            <a:off x="3087207" y="2625060"/>
            <a:ext cx="476733" cy="461665"/>
            <a:chOff x="2261112" y="2377058"/>
            <a:chExt cx="476733" cy="461665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DFC2BEE-60BC-4AE1-B820-D48604B0AB18}"/>
                </a:ext>
              </a:extLst>
            </p:cNvPr>
            <p:cNvSpPr txBox="1"/>
            <p:nvPr/>
          </p:nvSpPr>
          <p:spPr>
            <a:xfrm>
              <a:off x="2261112" y="2377058"/>
              <a:ext cx="47673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/>
                <a:t>*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D7A3A62-4F7F-4330-9F88-556C9C6822E3}"/>
                </a:ext>
              </a:extLst>
            </p:cNvPr>
            <p:cNvSpPr/>
            <p:nvPr/>
          </p:nvSpPr>
          <p:spPr>
            <a:xfrm>
              <a:off x="2329809" y="2395297"/>
              <a:ext cx="330611" cy="316466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A129C68-B9A6-415A-B97A-C0C7816498E9}"/>
              </a:ext>
            </a:extLst>
          </p:cNvPr>
          <p:cNvCxnSpPr>
            <a:stCxn id="13" idx="3"/>
            <a:endCxn id="32" idx="0"/>
          </p:cNvCxnSpPr>
          <p:nvPr/>
        </p:nvCxnSpPr>
        <p:spPr>
          <a:xfrm flipH="1">
            <a:off x="2966118" y="2913419"/>
            <a:ext cx="238203" cy="251400"/>
          </a:xfrm>
          <a:prstGeom prst="line">
            <a:avLst/>
          </a:prstGeom>
          <a:ln w="190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F836FAE-9589-40A6-9687-AB68B62DB131}"/>
              </a:ext>
            </a:extLst>
          </p:cNvPr>
          <p:cNvCxnSpPr>
            <a:stCxn id="16" idx="0"/>
            <a:endCxn id="13" idx="5"/>
          </p:cNvCxnSpPr>
          <p:nvPr/>
        </p:nvCxnSpPr>
        <p:spPr>
          <a:xfrm flipH="1" flipV="1">
            <a:off x="3438097" y="2913419"/>
            <a:ext cx="203866" cy="274028"/>
          </a:xfrm>
          <a:prstGeom prst="line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DA790B9-AE6C-4EF9-A069-895DD5C8CF3D}"/>
                  </a:ext>
                </a:extLst>
              </p:cNvPr>
              <p:cNvSpPr txBox="1"/>
              <p:nvPr/>
            </p:nvSpPr>
            <p:spPr>
              <a:xfrm>
                <a:off x="3446429" y="3187448"/>
                <a:ext cx="39106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DA790B9-AE6C-4EF9-A069-895DD5C8CF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6429" y="3187448"/>
                <a:ext cx="391068" cy="276999"/>
              </a:xfrm>
              <a:prstGeom prst="rect">
                <a:avLst/>
              </a:prstGeom>
              <a:blipFill>
                <a:blip r:embed="rId5"/>
                <a:stretch>
                  <a:fillRect l="-9375" r="-3125" b="-130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89B1E60-DDAD-4BA9-B3F7-A6E0DC78561C}"/>
                  </a:ext>
                </a:extLst>
              </p:cNvPr>
              <p:cNvSpPr txBox="1"/>
              <p:nvPr/>
            </p:nvSpPr>
            <p:spPr>
              <a:xfrm>
                <a:off x="2768881" y="2931562"/>
                <a:ext cx="23403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𝑯</m:t>
                      </m:r>
                    </m:oMath>
                  </m:oMathPara>
                </a14:m>
                <a:endParaRPr lang="en-US" b="1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89B1E60-DDAD-4BA9-B3F7-A6E0DC7856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8881" y="2931562"/>
                <a:ext cx="234038" cy="276999"/>
              </a:xfrm>
              <a:prstGeom prst="rect">
                <a:avLst/>
              </a:prstGeom>
              <a:blipFill>
                <a:blip r:embed="rId6"/>
                <a:stretch>
                  <a:fillRect l="-15789" r="-2105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A1E8AA1-BE70-414D-B9CA-1D1A64D6BCBF}"/>
                  </a:ext>
                </a:extLst>
              </p:cNvPr>
              <p:cNvSpPr txBox="1"/>
              <p:nvPr/>
            </p:nvSpPr>
            <p:spPr>
              <a:xfrm>
                <a:off x="3112036" y="2394778"/>
                <a:ext cx="19877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𝒀</m:t>
                      </m:r>
                    </m:oMath>
                  </m:oMathPara>
                </a14:m>
                <a:endParaRPr lang="en-US" b="1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A1E8AA1-BE70-414D-B9CA-1D1A64D6BC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2036" y="2394778"/>
                <a:ext cx="198772" cy="276999"/>
              </a:xfrm>
              <a:prstGeom prst="rect">
                <a:avLst/>
              </a:prstGeom>
              <a:blipFill>
                <a:blip r:embed="rId7"/>
                <a:stretch>
                  <a:fillRect l="-23529" r="-17647" b="-454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0AD70A4-DD7D-4AF6-B9DA-3D81F50808BF}"/>
              </a:ext>
            </a:extLst>
          </p:cNvPr>
          <p:cNvCxnSpPr>
            <a:endCxn id="13" idx="0"/>
          </p:cNvCxnSpPr>
          <p:nvPr/>
        </p:nvCxnSpPr>
        <p:spPr>
          <a:xfrm flipH="1">
            <a:off x="3321210" y="2339044"/>
            <a:ext cx="4363" cy="304254"/>
          </a:xfrm>
          <a:prstGeom prst="line">
            <a:avLst/>
          </a:prstGeom>
          <a:ln w="190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D61039E-DE98-49A1-9270-D08087F8EDA0}"/>
              </a:ext>
            </a:extLst>
          </p:cNvPr>
          <p:cNvGrpSpPr/>
          <p:nvPr/>
        </p:nvGrpSpPr>
        <p:grpSpPr>
          <a:xfrm>
            <a:off x="1919338" y="2282769"/>
            <a:ext cx="1391470" cy="931183"/>
            <a:chOff x="2238701" y="3028594"/>
            <a:chExt cx="1391470" cy="931183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42E292D-03EB-4417-B609-A9E237A8E5E6}"/>
                </a:ext>
              </a:extLst>
            </p:cNvPr>
            <p:cNvSpPr txBox="1"/>
            <p:nvPr/>
          </p:nvSpPr>
          <p:spPr>
            <a:xfrm>
              <a:off x="2238701" y="3028594"/>
              <a:ext cx="111067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Partition graph</a:t>
              </a:r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C5566909-AC0B-4DF8-926B-33210F8F5BE0}"/>
                </a:ext>
              </a:extLst>
            </p:cNvPr>
            <p:cNvCxnSpPr/>
            <p:nvPr/>
          </p:nvCxnSpPr>
          <p:spPr>
            <a:xfrm>
              <a:off x="3082685" y="3461114"/>
              <a:ext cx="547486" cy="498663"/>
            </a:xfrm>
            <a:prstGeom prst="line">
              <a:avLst/>
            </a:prstGeom>
            <a:ln w="19050">
              <a:solidFill>
                <a:srgbClr val="C0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B6601F99-0870-46FE-80BA-0D86233CCB79}"/>
              </a:ext>
            </a:extLst>
          </p:cNvPr>
          <p:cNvSpPr txBox="1"/>
          <p:nvPr/>
        </p:nvSpPr>
        <p:spPr>
          <a:xfrm>
            <a:off x="3335252" y="4748664"/>
            <a:ext cx="12173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Dispatch</a:t>
            </a:r>
          </a:p>
          <a:p>
            <a:r>
              <a:rPr lang="en-US" dirty="0"/>
              <a:t>partitions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AA4333E-08CD-453B-8A03-381A3AB84398}"/>
              </a:ext>
            </a:extLst>
          </p:cNvPr>
          <p:cNvCxnSpPr/>
          <p:nvPr/>
        </p:nvCxnSpPr>
        <p:spPr>
          <a:xfrm>
            <a:off x="6098381" y="2060848"/>
            <a:ext cx="0" cy="3682467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3419188-FCE8-4E51-A9EE-8C237318B0A7}"/>
              </a:ext>
            </a:extLst>
          </p:cNvPr>
          <p:cNvGrpSpPr/>
          <p:nvPr/>
        </p:nvGrpSpPr>
        <p:grpSpPr>
          <a:xfrm>
            <a:off x="3026640" y="3636583"/>
            <a:ext cx="476733" cy="461665"/>
            <a:chOff x="2261112" y="2377058"/>
            <a:chExt cx="476733" cy="461665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551C874-1CC9-4794-9C48-B5DC0A36E596}"/>
                </a:ext>
              </a:extLst>
            </p:cNvPr>
            <p:cNvSpPr txBox="1"/>
            <p:nvPr/>
          </p:nvSpPr>
          <p:spPr>
            <a:xfrm>
              <a:off x="2261112" y="2377058"/>
              <a:ext cx="47673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/>
                <a:t>*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3C44CD70-5FB9-4868-A55A-41223D2CA6E6}"/>
                </a:ext>
              </a:extLst>
            </p:cNvPr>
            <p:cNvSpPr/>
            <p:nvPr/>
          </p:nvSpPr>
          <p:spPr>
            <a:xfrm>
              <a:off x="2329809" y="2395297"/>
              <a:ext cx="330611" cy="316466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2" name="Oval 31">
            <a:extLst>
              <a:ext uri="{FF2B5EF4-FFF2-40B4-BE49-F238E27FC236}">
                <a16:creationId xmlns:a16="http://schemas.microsoft.com/office/drawing/2014/main" id="{DB088E02-45A4-4EE8-BECE-2BB910F4AE4E}"/>
              </a:ext>
            </a:extLst>
          </p:cNvPr>
          <p:cNvSpPr/>
          <p:nvPr/>
        </p:nvSpPr>
        <p:spPr>
          <a:xfrm>
            <a:off x="2800812" y="3164819"/>
            <a:ext cx="330611" cy="316466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EB8F97A-F735-4C64-9381-85EDE232DB7B}"/>
                  </a:ext>
                </a:extLst>
              </p:cNvPr>
              <p:cNvSpPr txBox="1"/>
              <p:nvPr/>
            </p:nvSpPr>
            <p:spPr>
              <a:xfrm>
                <a:off x="2881764" y="3181617"/>
                <a:ext cx="19877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𝝈</m:t>
                      </m:r>
                    </m:oMath>
                  </m:oMathPara>
                </a14:m>
                <a:endParaRPr lang="en-US" b="1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EB8F97A-F735-4C64-9381-85EDE232DB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1764" y="3181617"/>
                <a:ext cx="198772" cy="276999"/>
              </a:xfrm>
              <a:prstGeom prst="rect">
                <a:avLst/>
              </a:prstGeom>
              <a:blipFill>
                <a:blip r:embed="rId8"/>
                <a:stretch>
                  <a:fillRect l="-11765" r="-117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45D4C7B6-7F38-4084-8F2F-2BE0F2C0D971}"/>
                  </a:ext>
                </a:extLst>
              </p:cNvPr>
              <p:cNvSpPr txBox="1"/>
              <p:nvPr/>
            </p:nvSpPr>
            <p:spPr>
              <a:xfrm>
                <a:off x="7725421" y="3841952"/>
                <a:ext cx="21320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𝑿</m:t>
                      </m:r>
                    </m:oMath>
                  </m:oMathPara>
                </a14:m>
                <a:endParaRPr lang="en-US" b="1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45D4C7B6-7F38-4084-8F2F-2BE0F2C0D9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5421" y="3841952"/>
                <a:ext cx="213200" cy="276999"/>
              </a:xfrm>
              <a:prstGeom prst="rect">
                <a:avLst/>
              </a:prstGeom>
              <a:blipFill>
                <a:blip r:embed="rId9"/>
                <a:stretch>
                  <a:fillRect l="-16667" r="-22222" b="-454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03FDDFA-2BE3-4FF6-B772-A61CBF960A42}"/>
                  </a:ext>
                </a:extLst>
              </p:cNvPr>
              <p:cNvSpPr txBox="1"/>
              <p:nvPr/>
            </p:nvSpPr>
            <p:spPr>
              <a:xfrm>
                <a:off x="7186954" y="3841952"/>
                <a:ext cx="39106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03FDDFA-2BE3-4FF6-B772-A61CBF960A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6954" y="3841952"/>
                <a:ext cx="391068" cy="276999"/>
              </a:xfrm>
              <a:prstGeom prst="rect">
                <a:avLst/>
              </a:prstGeom>
              <a:blipFill>
                <a:blip r:embed="rId10"/>
                <a:stretch>
                  <a:fillRect l="-9375" r="-3125" b="-136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EBD95BC-861C-4362-BA64-27B86E3E0066}"/>
              </a:ext>
            </a:extLst>
          </p:cNvPr>
          <p:cNvCxnSpPr>
            <a:stCxn id="35" idx="0"/>
            <a:endCxn id="51" idx="3"/>
          </p:cNvCxnSpPr>
          <p:nvPr/>
        </p:nvCxnSpPr>
        <p:spPr>
          <a:xfrm flipV="1">
            <a:off x="7382488" y="3730333"/>
            <a:ext cx="101910" cy="111618"/>
          </a:xfrm>
          <a:prstGeom prst="line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422E8504-41E0-4B80-948C-9E0B3D7A3E77}"/>
              </a:ext>
            </a:extLst>
          </p:cNvPr>
          <p:cNvCxnSpPr>
            <a:stCxn id="34" idx="0"/>
            <a:endCxn id="51" idx="5"/>
          </p:cNvCxnSpPr>
          <p:nvPr/>
        </p:nvCxnSpPr>
        <p:spPr>
          <a:xfrm flipH="1" flipV="1">
            <a:off x="7718175" y="3730333"/>
            <a:ext cx="113846" cy="111618"/>
          </a:xfrm>
          <a:prstGeom prst="line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C8726EE5-2BB4-4706-8B56-CB4B51B7FF27}"/>
              </a:ext>
            </a:extLst>
          </p:cNvPr>
          <p:cNvCxnSpPr>
            <a:stCxn id="51" idx="1"/>
            <a:endCxn id="52" idx="4"/>
          </p:cNvCxnSpPr>
          <p:nvPr/>
        </p:nvCxnSpPr>
        <p:spPr>
          <a:xfrm flipH="1" flipV="1">
            <a:off x="7306762" y="3286677"/>
            <a:ext cx="177636" cy="219881"/>
          </a:xfrm>
          <a:prstGeom prst="line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Group 38">
            <a:extLst>
              <a:ext uri="{FF2B5EF4-FFF2-40B4-BE49-F238E27FC236}">
                <a16:creationId xmlns:a16="http://schemas.microsoft.com/office/drawing/2014/main" id="{7A5C20C6-8EC2-4F11-BEC3-EDA765A6A07A}"/>
              </a:ext>
            </a:extLst>
          </p:cNvPr>
          <p:cNvGrpSpPr/>
          <p:nvPr/>
        </p:nvGrpSpPr>
        <p:grpSpPr>
          <a:xfrm>
            <a:off x="9524555" y="2881443"/>
            <a:ext cx="476733" cy="461665"/>
            <a:chOff x="2261112" y="2377058"/>
            <a:chExt cx="476733" cy="461665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026B791D-B98F-4A26-8864-227C58B1091E}"/>
                </a:ext>
              </a:extLst>
            </p:cNvPr>
            <p:cNvSpPr txBox="1"/>
            <p:nvPr/>
          </p:nvSpPr>
          <p:spPr>
            <a:xfrm>
              <a:off x="2261112" y="2377058"/>
              <a:ext cx="47673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/>
                <a:t>*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47A33827-ECB5-4BE1-962D-604CD00FBDD4}"/>
                </a:ext>
              </a:extLst>
            </p:cNvPr>
            <p:cNvSpPr/>
            <p:nvPr/>
          </p:nvSpPr>
          <p:spPr>
            <a:xfrm>
              <a:off x="2329809" y="2395297"/>
              <a:ext cx="330611" cy="316466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A043398B-6BA0-4EA9-A3AE-5FB5F16B5ACC}"/>
              </a:ext>
            </a:extLst>
          </p:cNvPr>
          <p:cNvCxnSpPr>
            <a:endCxn id="52" idx="0"/>
          </p:cNvCxnSpPr>
          <p:nvPr/>
        </p:nvCxnSpPr>
        <p:spPr>
          <a:xfrm flipH="1">
            <a:off x="7306762" y="2722796"/>
            <a:ext cx="223526" cy="247415"/>
          </a:xfrm>
          <a:prstGeom prst="line">
            <a:avLst/>
          </a:prstGeom>
          <a:ln w="190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8EE563CB-284C-4FB2-95DB-ECC93360BA13}"/>
              </a:ext>
            </a:extLst>
          </p:cNvPr>
          <p:cNvCxnSpPr>
            <a:stCxn id="44" idx="0"/>
            <a:endCxn id="41" idx="5"/>
          </p:cNvCxnSpPr>
          <p:nvPr/>
        </p:nvCxnSpPr>
        <p:spPr>
          <a:xfrm flipH="1" flipV="1">
            <a:off x="9875445" y="3169802"/>
            <a:ext cx="203866" cy="274028"/>
          </a:xfrm>
          <a:prstGeom prst="line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26CFA3A-8428-4A7E-A1A1-3B918549F742}"/>
                  </a:ext>
                </a:extLst>
              </p:cNvPr>
              <p:cNvSpPr txBox="1"/>
              <p:nvPr/>
            </p:nvSpPr>
            <p:spPr>
              <a:xfrm>
                <a:off x="9883777" y="3443831"/>
                <a:ext cx="39106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26CFA3A-8428-4A7E-A1A1-3B918549F7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83777" y="3443831"/>
                <a:ext cx="391068" cy="276999"/>
              </a:xfrm>
              <a:prstGeom prst="rect">
                <a:avLst/>
              </a:prstGeom>
              <a:blipFill>
                <a:blip r:embed="rId11"/>
                <a:stretch>
                  <a:fillRect l="-9375" r="-3125" b="-130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8553A234-1D63-464A-94FD-80003EF0E46D}"/>
                  </a:ext>
                </a:extLst>
              </p:cNvPr>
              <p:cNvSpPr txBox="1"/>
              <p:nvPr/>
            </p:nvSpPr>
            <p:spPr>
              <a:xfrm>
                <a:off x="7109526" y="2736953"/>
                <a:ext cx="23403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𝑯</m:t>
                      </m:r>
                    </m:oMath>
                  </m:oMathPara>
                </a14:m>
                <a:endParaRPr lang="en-US" b="1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8553A234-1D63-464A-94FD-80003EF0E4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9526" y="2736953"/>
                <a:ext cx="234038" cy="276999"/>
              </a:xfrm>
              <a:prstGeom prst="rect">
                <a:avLst/>
              </a:prstGeom>
              <a:blipFill>
                <a:blip r:embed="rId12"/>
                <a:stretch>
                  <a:fillRect l="-21053" r="-21053" b="-476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3143F0BC-A180-47F4-A46D-FC27F9699057}"/>
                  </a:ext>
                </a:extLst>
              </p:cNvPr>
              <p:cNvSpPr txBox="1"/>
              <p:nvPr/>
            </p:nvSpPr>
            <p:spPr>
              <a:xfrm>
                <a:off x="9549384" y="2651161"/>
                <a:ext cx="19877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𝒀</m:t>
                      </m:r>
                    </m:oMath>
                  </m:oMathPara>
                </a14:m>
                <a:endParaRPr lang="en-US" b="1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3143F0BC-A180-47F4-A46D-FC27F96990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9384" y="2651161"/>
                <a:ext cx="198772" cy="276999"/>
              </a:xfrm>
              <a:prstGeom prst="rect">
                <a:avLst/>
              </a:prstGeom>
              <a:blipFill>
                <a:blip r:embed="rId7"/>
                <a:stretch>
                  <a:fillRect l="-23529" r="-176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A1F44188-CD92-4A98-AD06-C25201CEB6AD}"/>
              </a:ext>
            </a:extLst>
          </p:cNvPr>
          <p:cNvCxnSpPr>
            <a:endCxn id="41" idx="0"/>
          </p:cNvCxnSpPr>
          <p:nvPr/>
        </p:nvCxnSpPr>
        <p:spPr>
          <a:xfrm flipH="1">
            <a:off x="9758558" y="2595427"/>
            <a:ext cx="4363" cy="304254"/>
          </a:xfrm>
          <a:prstGeom prst="line">
            <a:avLst/>
          </a:prstGeom>
          <a:ln w="190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Group 48">
            <a:extLst>
              <a:ext uri="{FF2B5EF4-FFF2-40B4-BE49-F238E27FC236}">
                <a16:creationId xmlns:a16="http://schemas.microsoft.com/office/drawing/2014/main" id="{39284D24-2172-4915-8540-DABA87CD25D0}"/>
              </a:ext>
            </a:extLst>
          </p:cNvPr>
          <p:cNvGrpSpPr/>
          <p:nvPr/>
        </p:nvGrpSpPr>
        <p:grpSpPr>
          <a:xfrm>
            <a:off x="7367285" y="3441974"/>
            <a:ext cx="476733" cy="461665"/>
            <a:chOff x="2261112" y="2377058"/>
            <a:chExt cx="476733" cy="461665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88A0AA4C-2F57-4F8D-9440-E32102B2516D}"/>
                </a:ext>
              </a:extLst>
            </p:cNvPr>
            <p:cNvSpPr txBox="1"/>
            <p:nvPr/>
          </p:nvSpPr>
          <p:spPr>
            <a:xfrm>
              <a:off x="2261112" y="2377058"/>
              <a:ext cx="47673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/>
                <a:t>*</a:t>
              </a: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D20DB5EA-626B-4E43-8C96-7255C87F9479}"/>
                </a:ext>
              </a:extLst>
            </p:cNvPr>
            <p:cNvSpPr/>
            <p:nvPr/>
          </p:nvSpPr>
          <p:spPr>
            <a:xfrm>
              <a:off x="2329809" y="2395297"/>
              <a:ext cx="330611" cy="316466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2" name="Oval 51">
            <a:extLst>
              <a:ext uri="{FF2B5EF4-FFF2-40B4-BE49-F238E27FC236}">
                <a16:creationId xmlns:a16="http://schemas.microsoft.com/office/drawing/2014/main" id="{2E50019F-065F-4B7B-A190-3C6780A6148B}"/>
              </a:ext>
            </a:extLst>
          </p:cNvPr>
          <p:cNvSpPr/>
          <p:nvPr/>
        </p:nvSpPr>
        <p:spPr>
          <a:xfrm>
            <a:off x="7141457" y="2970210"/>
            <a:ext cx="330611" cy="316466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4BA5B963-4D0F-4C08-807B-898FD304959B}"/>
                  </a:ext>
                </a:extLst>
              </p:cNvPr>
              <p:cNvSpPr txBox="1"/>
              <p:nvPr/>
            </p:nvSpPr>
            <p:spPr>
              <a:xfrm>
                <a:off x="7222409" y="2987008"/>
                <a:ext cx="19877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𝝈</m:t>
                      </m:r>
                    </m:oMath>
                  </m:oMathPara>
                </a14:m>
                <a:endParaRPr lang="en-US" b="1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4BA5B963-4D0F-4C08-807B-898FD30495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2409" y="2987008"/>
                <a:ext cx="198772" cy="276999"/>
              </a:xfrm>
              <a:prstGeom prst="rect">
                <a:avLst/>
              </a:prstGeom>
              <a:blipFill>
                <a:blip r:embed="rId13"/>
                <a:stretch>
                  <a:fillRect l="-18750" r="-187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6" name="Group 55">
            <a:extLst>
              <a:ext uri="{FF2B5EF4-FFF2-40B4-BE49-F238E27FC236}">
                <a16:creationId xmlns:a16="http://schemas.microsoft.com/office/drawing/2014/main" id="{E3AACA03-BD7F-46C7-BB7E-96290E446CC2}"/>
              </a:ext>
            </a:extLst>
          </p:cNvPr>
          <p:cNvGrpSpPr/>
          <p:nvPr/>
        </p:nvGrpSpPr>
        <p:grpSpPr>
          <a:xfrm>
            <a:off x="7435582" y="2441632"/>
            <a:ext cx="634581" cy="338554"/>
            <a:chOff x="7244369" y="3385977"/>
            <a:chExt cx="634581" cy="338554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82230EA-4CAC-4337-9338-7458E70A4DBE}"/>
                </a:ext>
              </a:extLst>
            </p:cNvPr>
            <p:cNvSpPr/>
            <p:nvPr/>
          </p:nvSpPr>
          <p:spPr>
            <a:xfrm>
              <a:off x="7253822" y="3397019"/>
              <a:ext cx="582142" cy="31646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  <a:ln w="254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1E8EEEF5-1752-43B9-A18F-2B7683F971DC}"/>
                </a:ext>
              </a:extLst>
            </p:cNvPr>
            <p:cNvSpPr txBox="1"/>
            <p:nvPr/>
          </p:nvSpPr>
          <p:spPr>
            <a:xfrm>
              <a:off x="7244369" y="3385977"/>
              <a:ext cx="63458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Send</a:t>
              </a: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534A86E9-B43B-479F-90B0-B4F03CD09156}"/>
              </a:ext>
            </a:extLst>
          </p:cNvPr>
          <p:cNvGrpSpPr/>
          <p:nvPr/>
        </p:nvGrpSpPr>
        <p:grpSpPr>
          <a:xfrm>
            <a:off x="9042132" y="3385892"/>
            <a:ext cx="733573" cy="338554"/>
            <a:chOff x="8774486" y="4387239"/>
            <a:chExt cx="733573" cy="338554"/>
          </a:xfrm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5CEB303D-84B9-4E1B-968F-83F8A5F10C93}"/>
                </a:ext>
              </a:extLst>
            </p:cNvPr>
            <p:cNvSpPr/>
            <p:nvPr/>
          </p:nvSpPr>
          <p:spPr>
            <a:xfrm>
              <a:off x="8842713" y="4403292"/>
              <a:ext cx="582142" cy="31646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  <a:ln w="254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10B94DB2-6663-4F14-B0E0-E7CC71A80C30}"/>
                </a:ext>
              </a:extLst>
            </p:cNvPr>
            <p:cNvSpPr txBox="1"/>
            <p:nvPr/>
          </p:nvSpPr>
          <p:spPr>
            <a:xfrm>
              <a:off x="8774486" y="4387239"/>
              <a:ext cx="73357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Recv</a:t>
              </a:r>
            </a:p>
          </p:txBody>
        </p:sp>
      </p:grp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935533FC-C901-484C-BF18-F40D3237EF67}"/>
              </a:ext>
            </a:extLst>
          </p:cNvPr>
          <p:cNvCxnSpPr>
            <a:endCxn id="41" idx="3"/>
          </p:cNvCxnSpPr>
          <p:nvPr/>
        </p:nvCxnSpPr>
        <p:spPr>
          <a:xfrm flipV="1">
            <a:off x="9401430" y="3169803"/>
            <a:ext cx="240239" cy="232143"/>
          </a:xfrm>
          <a:prstGeom prst="line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E78F31FF-8AD9-45B0-A566-0C7C987E2991}"/>
              </a:ext>
            </a:extLst>
          </p:cNvPr>
          <p:cNvSpPr/>
          <p:nvPr/>
        </p:nvSpPr>
        <p:spPr>
          <a:xfrm>
            <a:off x="1849909" y="2167036"/>
            <a:ext cx="1998289" cy="2207491"/>
          </a:xfrm>
          <a:prstGeom prst="roundRect">
            <a:avLst>
              <a:gd name="adj" fmla="val 12256"/>
            </a:avLst>
          </a:prstGeom>
          <a:noFill/>
          <a:ln w="25400">
            <a:solidFill>
              <a:schemeClr val="tx1"/>
            </a:solidFill>
            <a:prstDash val="sysDash"/>
            <a:extLst>
              <a:ext uri="{C807C97D-BFC1-408E-A445-0C87EB9F89A2}">
                <ask:lineSketchStyleProps xmlns:ask="http://schemas.microsoft.com/office/drawing/2018/sketchyshapes"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9BAD5479-1BCD-405B-9D13-D0D8CACBF71D}"/>
              </a:ext>
            </a:extLst>
          </p:cNvPr>
          <p:cNvSpPr/>
          <p:nvPr/>
        </p:nvSpPr>
        <p:spPr>
          <a:xfrm>
            <a:off x="6976823" y="2282770"/>
            <a:ext cx="1232713" cy="1946560"/>
          </a:xfrm>
          <a:prstGeom prst="roundRect">
            <a:avLst/>
          </a:prstGeom>
          <a:noFill/>
          <a:ln w="25400">
            <a:solidFill>
              <a:schemeClr val="tx1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4057322111">
                  <a:custGeom>
                    <a:avLst/>
                    <a:gdLst>
                      <a:gd name="connsiteX0" fmla="*/ 0 w 1232713"/>
                      <a:gd name="connsiteY0" fmla="*/ 205456 h 1946560"/>
                      <a:gd name="connsiteX1" fmla="*/ 205456 w 1232713"/>
                      <a:gd name="connsiteY1" fmla="*/ 0 h 1946560"/>
                      <a:gd name="connsiteX2" fmla="*/ 632793 w 1232713"/>
                      <a:gd name="connsiteY2" fmla="*/ 0 h 1946560"/>
                      <a:gd name="connsiteX3" fmla="*/ 1027257 w 1232713"/>
                      <a:gd name="connsiteY3" fmla="*/ 0 h 1946560"/>
                      <a:gd name="connsiteX4" fmla="*/ 1232713 w 1232713"/>
                      <a:gd name="connsiteY4" fmla="*/ 205456 h 1946560"/>
                      <a:gd name="connsiteX5" fmla="*/ 1232713 w 1232713"/>
                      <a:gd name="connsiteY5" fmla="*/ 701982 h 1946560"/>
                      <a:gd name="connsiteX6" fmla="*/ 1232713 w 1232713"/>
                      <a:gd name="connsiteY6" fmla="*/ 1244578 h 1946560"/>
                      <a:gd name="connsiteX7" fmla="*/ 1232713 w 1232713"/>
                      <a:gd name="connsiteY7" fmla="*/ 1741104 h 1946560"/>
                      <a:gd name="connsiteX8" fmla="*/ 1027257 w 1232713"/>
                      <a:gd name="connsiteY8" fmla="*/ 1946560 h 1946560"/>
                      <a:gd name="connsiteX9" fmla="*/ 632793 w 1232713"/>
                      <a:gd name="connsiteY9" fmla="*/ 1946560 h 1946560"/>
                      <a:gd name="connsiteX10" fmla="*/ 205456 w 1232713"/>
                      <a:gd name="connsiteY10" fmla="*/ 1946560 h 1946560"/>
                      <a:gd name="connsiteX11" fmla="*/ 0 w 1232713"/>
                      <a:gd name="connsiteY11" fmla="*/ 1741104 h 1946560"/>
                      <a:gd name="connsiteX12" fmla="*/ 0 w 1232713"/>
                      <a:gd name="connsiteY12" fmla="*/ 1198508 h 1946560"/>
                      <a:gd name="connsiteX13" fmla="*/ 0 w 1232713"/>
                      <a:gd name="connsiteY13" fmla="*/ 732695 h 1946560"/>
                      <a:gd name="connsiteX14" fmla="*/ 0 w 1232713"/>
                      <a:gd name="connsiteY14" fmla="*/ 205456 h 19465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1232713" h="1946560" extrusionOk="0">
                        <a:moveTo>
                          <a:pt x="0" y="205456"/>
                        </a:moveTo>
                        <a:cubicBezTo>
                          <a:pt x="16141" y="113090"/>
                          <a:pt x="85250" y="-10656"/>
                          <a:pt x="205456" y="0"/>
                        </a:cubicBezTo>
                        <a:cubicBezTo>
                          <a:pt x="353320" y="20382"/>
                          <a:pt x="505295" y="2364"/>
                          <a:pt x="632793" y="0"/>
                        </a:cubicBezTo>
                        <a:cubicBezTo>
                          <a:pt x="760291" y="-2364"/>
                          <a:pt x="886912" y="11095"/>
                          <a:pt x="1027257" y="0"/>
                        </a:cubicBezTo>
                        <a:cubicBezTo>
                          <a:pt x="1135711" y="1655"/>
                          <a:pt x="1234355" y="104321"/>
                          <a:pt x="1232713" y="205456"/>
                        </a:cubicBezTo>
                        <a:cubicBezTo>
                          <a:pt x="1213512" y="332216"/>
                          <a:pt x="1239062" y="508321"/>
                          <a:pt x="1232713" y="701982"/>
                        </a:cubicBezTo>
                        <a:cubicBezTo>
                          <a:pt x="1226364" y="895643"/>
                          <a:pt x="1242055" y="1038479"/>
                          <a:pt x="1232713" y="1244578"/>
                        </a:cubicBezTo>
                        <a:cubicBezTo>
                          <a:pt x="1223371" y="1450677"/>
                          <a:pt x="1223502" y="1509289"/>
                          <a:pt x="1232713" y="1741104"/>
                        </a:cubicBezTo>
                        <a:cubicBezTo>
                          <a:pt x="1214354" y="1839110"/>
                          <a:pt x="1140526" y="1943271"/>
                          <a:pt x="1027257" y="1946560"/>
                        </a:cubicBezTo>
                        <a:cubicBezTo>
                          <a:pt x="929887" y="1943512"/>
                          <a:pt x="746542" y="1952348"/>
                          <a:pt x="632793" y="1946560"/>
                        </a:cubicBezTo>
                        <a:cubicBezTo>
                          <a:pt x="519044" y="1940772"/>
                          <a:pt x="309133" y="1953662"/>
                          <a:pt x="205456" y="1946560"/>
                        </a:cubicBezTo>
                        <a:cubicBezTo>
                          <a:pt x="72250" y="1947936"/>
                          <a:pt x="-6598" y="1855664"/>
                          <a:pt x="0" y="1741104"/>
                        </a:cubicBezTo>
                        <a:cubicBezTo>
                          <a:pt x="-7080" y="1553803"/>
                          <a:pt x="2017" y="1438591"/>
                          <a:pt x="0" y="1198508"/>
                        </a:cubicBezTo>
                        <a:cubicBezTo>
                          <a:pt x="-2017" y="958425"/>
                          <a:pt x="-15354" y="848972"/>
                          <a:pt x="0" y="732695"/>
                        </a:cubicBezTo>
                        <a:cubicBezTo>
                          <a:pt x="15354" y="616418"/>
                          <a:pt x="-18861" y="355386"/>
                          <a:pt x="0" y="205456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500F036F-CB28-45EE-93C4-871C1AF5FDF8}"/>
              </a:ext>
            </a:extLst>
          </p:cNvPr>
          <p:cNvSpPr/>
          <p:nvPr/>
        </p:nvSpPr>
        <p:spPr>
          <a:xfrm>
            <a:off x="9042132" y="2282770"/>
            <a:ext cx="1232713" cy="1948378"/>
          </a:xfrm>
          <a:prstGeom prst="roundRect">
            <a:avLst/>
          </a:prstGeom>
          <a:noFill/>
          <a:ln w="25400">
            <a:solidFill>
              <a:schemeClr val="tx1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4057322111">
                  <a:custGeom>
                    <a:avLst/>
                    <a:gdLst>
                      <a:gd name="connsiteX0" fmla="*/ 0 w 1232713"/>
                      <a:gd name="connsiteY0" fmla="*/ 205456 h 1948378"/>
                      <a:gd name="connsiteX1" fmla="*/ 205456 w 1232713"/>
                      <a:gd name="connsiteY1" fmla="*/ 0 h 1948378"/>
                      <a:gd name="connsiteX2" fmla="*/ 632793 w 1232713"/>
                      <a:gd name="connsiteY2" fmla="*/ 0 h 1948378"/>
                      <a:gd name="connsiteX3" fmla="*/ 1027257 w 1232713"/>
                      <a:gd name="connsiteY3" fmla="*/ 0 h 1948378"/>
                      <a:gd name="connsiteX4" fmla="*/ 1232713 w 1232713"/>
                      <a:gd name="connsiteY4" fmla="*/ 205456 h 1948378"/>
                      <a:gd name="connsiteX5" fmla="*/ 1232713 w 1232713"/>
                      <a:gd name="connsiteY5" fmla="*/ 702570 h 1948378"/>
                      <a:gd name="connsiteX6" fmla="*/ 1232713 w 1232713"/>
                      <a:gd name="connsiteY6" fmla="*/ 1245808 h 1948378"/>
                      <a:gd name="connsiteX7" fmla="*/ 1232713 w 1232713"/>
                      <a:gd name="connsiteY7" fmla="*/ 1742922 h 1948378"/>
                      <a:gd name="connsiteX8" fmla="*/ 1027257 w 1232713"/>
                      <a:gd name="connsiteY8" fmla="*/ 1948378 h 1948378"/>
                      <a:gd name="connsiteX9" fmla="*/ 632793 w 1232713"/>
                      <a:gd name="connsiteY9" fmla="*/ 1948378 h 1948378"/>
                      <a:gd name="connsiteX10" fmla="*/ 205456 w 1232713"/>
                      <a:gd name="connsiteY10" fmla="*/ 1948378 h 1948378"/>
                      <a:gd name="connsiteX11" fmla="*/ 0 w 1232713"/>
                      <a:gd name="connsiteY11" fmla="*/ 1742922 h 1948378"/>
                      <a:gd name="connsiteX12" fmla="*/ 0 w 1232713"/>
                      <a:gd name="connsiteY12" fmla="*/ 1199684 h 1948378"/>
                      <a:gd name="connsiteX13" fmla="*/ 0 w 1232713"/>
                      <a:gd name="connsiteY13" fmla="*/ 733319 h 1948378"/>
                      <a:gd name="connsiteX14" fmla="*/ 0 w 1232713"/>
                      <a:gd name="connsiteY14" fmla="*/ 205456 h 19483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1232713" h="1948378" extrusionOk="0">
                        <a:moveTo>
                          <a:pt x="0" y="205456"/>
                        </a:moveTo>
                        <a:cubicBezTo>
                          <a:pt x="16141" y="113090"/>
                          <a:pt x="85250" y="-10656"/>
                          <a:pt x="205456" y="0"/>
                        </a:cubicBezTo>
                        <a:cubicBezTo>
                          <a:pt x="353320" y="20382"/>
                          <a:pt x="505295" y="2364"/>
                          <a:pt x="632793" y="0"/>
                        </a:cubicBezTo>
                        <a:cubicBezTo>
                          <a:pt x="760291" y="-2364"/>
                          <a:pt x="886912" y="11095"/>
                          <a:pt x="1027257" y="0"/>
                        </a:cubicBezTo>
                        <a:cubicBezTo>
                          <a:pt x="1135711" y="1655"/>
                          <a:pt x="1234355" y="104321"/>
                          <a:pt x="1232713" y="205456"/>
                        </a:cubicBezTo>
                        <a:cubicBezTo>
                          <a:pt x="1220029" y="419631"/>
                          <a:pt x="1210146" y="575592"/>
                          <a:pt x="1232713" y="702570"/>
                        </a:cubicBezTo>
                        <a:cubicBezTo>
                          <a:pt x="1255280" y="829548"/>
                          <a:pt x="1206524" y="1118117"/>
                          <a:pt x="1232713" y="1245808"/>
                        </a:cubicBezTo>
                        <a:cubicBezTo>
                          <a:pt x="1258902" y="1373499"/>
                          <a:pt x="1228487" y="1626268"/>
                          <a:pt x="1232713" y="1742922"/>
                        </a:cubicBezTo>
                        <a:cubicBezTo>
                          <a:pt x="1214354" y="1840928"/>
                          <a:pt x="1140526" y="1945089"/>
                          <a:pt x="1027257" y="1948378"/>
                        </a:cubicBezTo>
                        <a:cubicBezTo>
                          <a:pt x="929887" y="1945330"/>
                          <a:pt x="746542" y="1954166"/>
                          <a:pt x="632793" y="1948378"/>
                        </a:cubicBezTo>
                        <a:cubicBezTo>
                          <a:pt x="519044" y="1942590"/>
                          <a:pt x="309133" y="1955480"/>
                          <a:pt x="205456" y="1948378"/>
                        </a:cubicBezTo>
                        <a:cubicBezTo>
                          <a:pt x="72250" y="1949754"/>
                          <a:pt x="-6598" y="1857482"/>
                          <a:pt x="0" y="1742922"/>
                        </a:cubicBezTo>
                        <a:cubicBezTo>
                          <a:pt x="-2546" y="1605547"/>
                          <a:pt x="1207" y="1347816"/>
                          <a:pt x="0" y="1199684"/>
                        </a:cubicBezTo>
                        <a:cubicBezTo>
                          <a:pt x="-1207" y="1051552"/>
                          <a:pt x="-3760" y="843980"/>
                          <a:pt x="0" y="733319"/>
                        </a:cubicBezTo>
                        <a:cubicBezTo>
                          <a:pt x="3760" y="622659"/>
                          <a:pt x="-608" y="361869"/>
                          <a:pt x="0" y="205456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E025980D-993A-424D-9D59-15BB6BBB06D2}"/>
              </a:ext>
            </a:extLst>
          </p:cNvPr>
          <p:cNvCxnSpPr>
            <a:cxnSpLocks/>
            <a:stCxn id="58" idx="3"/>
            <a:endCxn id="61" idx="1"/>
          </p:cNvCxnSpPr>
          <p:nvPr/>
        </p:nvCxnSpPr>
        <p:spPr>
          <a:xfrm>
            <a:off x="8070163" y="2610909"/>
            <a:ext cx="971969" cy="944260"/>
          </a:xfrm>
          <a:prstGeom prst="straightConnector1">
            <a:avLst/>
          </a:prstGeom>
          <a:ln>
            <a:solidFill>
              <a:srgbClr val="C00000"/>
            </a:solidFill>
            <a:prstDash val="sysDash"/>
            <a:headEnd type="none" w="med" len="med"/>
            <a:tailEnd type="triangle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0" name="Arrow: Right 69">
            <a:extLst>
              <a:ext uri="{FF2B5EF4-FFF2-40B4-BE49-F238E27FC236}">
                <a16:creationId xmlns:a16="http://schemas.microsoft.com/office/drawing/2014/main" id="{AC55F2C1-FE6A-421F-8EB0-4FF658BF301A}"/>
              </a:ext>
            </a:extLst>
          </p:cNvPr>
          <p:cNvSpPr/>
          <p:nvPr/>
        </p:nvSpPr>
        <p:spPr>
          <a:xfrm>
            <a:off x="5931874" y="4120060"/>
            <a:ext cx="622360" cy="524840"/>
          </a:xfrm>
          <a:prstGeom prst="rightArrow">
            <a:avLst>
              <a:gd name="adj1" fmla="val 50000"/>
              <a:gd name="adj2" fmla="val 66793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6" name="组合 75">
            <a:extLst>
              <a:ext uri="{FF2B5EF4-FFF2-40B4-BE49-F238E27FC236}">
                <a16:creationId xmlns:a16="http://schemas.microsoft.com/office/drawing/2014/main" id="{7B30F754-E8FE-AA4C-B08B-1E0E99B8A60D}"/>
              </a:ext>
            </a:extLst>
          </p:cNvPr>
          <p:cNvGrpSpPr/>
          <p:nvPr/>
        </p:nvGrpSpPr>
        <p:grpSpPr>
          <a:xfrm>
            <a:off x="2327441" y="4576158"/>
            <a:ext cx="1059658" cy="1239165"/>
            <a:chOff x="2806475" y="4782123"/>
            <a:chExt cx="1059658" cy="1239165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80C9B2F-0E57-4397-8828-F1C9C712FF2F}"/>
                </a:ext>
              </a:extLst>
            </p:cNvPr>
            <p:cNvSpPr txBox="1"/>
            <p:nvPr/>
          </p:nvSpPr>
          <p:spPr>
            <a:xfrm>
              <a:off x="2806475" y="5651956"/>
              <a:ext cx="10596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Server</a:t>
              </a:r>
              <a:r>
                <a:rPr lang="en-US" baseline="-25000"/>
                <a:t>0</a:t>
              </a:r>
            </a:p>
          </p:txBody>
        </p:sp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8A98C556-B9BD-B44B-BB7A-A55E6D3FF5E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3087319" y="4782123"/>
              <a:ext cx="508000" cy="914400"/>
            </a:xfrm>
            <a:prstGeom prst="rect">
              <a:avLst/>
            </a:prstGeom>
          </p:spPr>
        </p:pic>
      </p:grpSp>
      <p:grpSp>
        <p:nvGrpSpPr>
          <p:cNvPr id="77" name="组合 76">
            <a:extLst>
              <a:ext uri="{FF2B5EF4-FFF2-40B4-BE49-F238E27FC236}">
                <a16:creationId xmlns:a16="http://schemas.microsoft.com/office/drawing/2014/main" id="{6961F7DD-910D-8A40-8D3F-7FA8661FB121}"/>
              </a:ext>
            </a:extLst>
          </p:cNvPr>
          <p:cNvGrpSpPr/>
          <p:nvPr/>
        </p:nvGrpSpPr>
        <p:grpSpPr>
          <a:xfrm>
            <a:off x="4447766" y="4576158"/>
            <a:ext cx="990693" cy="1235419"/>
            <a:chOff x="4946253" y="3125867"/>
            <a:chExt cx="990693" cy="1235419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4A7BD8DB-F784-44DC-A75D-A137B5820F05}"/>
                </a:ext>
              </a:extLst>
            </p:cNvPr>
            <p:cNvSpPr txBox="1"/>
            <p:nvPr/>
          </p:nvSpPr>
          <p:spPr>
            <a:xfrm>
              <a:off x="4946253" y="3991954"/>
              <a:ext cx="9906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Server</a:t>
              </a:r>
              <a:r>
                <a:rPr lang="en-US" baseline="-25000" dirty="0"/>
                <a:t>1</a:t>
              </a:r>
            </a:p>
          </p:txBody>
        </p:sp>
        <p:pic>
          <p:nvPicPr>
            <p:cNvPr id="73" name="图片 72">
              <a:extLst>
                <a:ext uri="{FF2B5EF4-FFF2-40B4-BE49-F238E27FC236}">
                  <a16:creationId xmlns:a16="http://schemas.microsoft.com/office/drawing/2014/main" id="{9046547E-8E6F-544E-A189-8B32C3AD9F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5175551" y="3125867"/>
              <a:ext cx="508000" cy="914400"/>
            </a:xfrm>
            <a:prstGeom prst="rect">
              <a:avLst/>
            </a:prstGeom>
          </p:spPr>
        </p:pic>
      </p:grpSp>
      <p:grpSp>
        <p:nvGrpSpPr>
          <p:cNvPr id="78" name="组合 77">
            <a:extLst>
              <a:ext uri="{FF2B5EF4-FFF2-40B4-BE49-F238E27FC236}">
                <a16:creationId xmlns:a16="http://schemas.microsoft.com/office/drawing/2014/main" id="{0FDC8326-2789-2B4D-86A8-90E9A222DE11}"/>
              </a:ext>
            </a:extLst>
          </p:cNvPr>
          <p:cNvGrpSpPr/>
          <p:nvPr/>
        </p:nvGrpSpPr>
        <p:grpSpPr>
          <a:xfrm>
            <a:off x="7098717" y="4468627"/>
            <a:ext cx="971446" cy="1228966"/>
            <a:chOff x="7098717" y="4674592"/>
            <a:chExt cx="971446" cy="1228966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DCE5A431-047E-4AB0-B988-53A596B49F19}"/>
                </a:ext>
              </a:extLst>
            </p:cNvPr>
            <p:cNvSpPr txBox="1"/>
            <p:nvPr/>
          </p:nvSpPr>
          <p:spPr>
            <a:xfrm>
              <a:off x="7098717" y="5534226"/>
              <a:ext cx="9714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Server</a:t>
              </a:r>
              <a:r>
                <a:rPr lang="en-US" baseline="-25000"/>
                <a:t>0</a:t>
              </a:r>
            </a:p>
          </p:txBody>
        </p:sp>
        <p:pic>
          <p:nvPicPr>
            <p:cNvPr id="74" name="图片 73">
              <a:extLst>
                <a:ext uri="{FF2B5EF4-FFF2-40B4-BE49-F238E27FC236}">
                  <a16:creationId xmlns:a16="http://schemas.microsoft.com/office/drawing/2014/main" id="{1F836E45-AE8E-094E-BFC1-6EA72A040EA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7331847" y="4674592"/>
              <a:ext cx="508000" cy="914400"/>
            </a:xfrm>
            <a:prstGeom prst="rect">
              <a:avLst/>
            </a:prstGeom>
          </p:spPr>
        </p:pic>
      </p:grpSp>
      <p:grpSp>
        <p:nvGrpSpPr>
          <p:cNvPr id="79" name="组合 78">
            <a:extLst>
              <a:ext uri="{FF2B5EF4-FFF2-40B4-BE49-F238E27FC236}">
                <a16:creationId xmlns:a16="http://schemas.microsoft.com/office/drawing/2014/main" id="{65EAB377-82E6-B748-8FDD-B918F78F07A1}"/>
              </a:ext>
            </a:extLst>
          </p:cNvPr>
          <p:cNvGrpSpPr/>
          <p:nvPr/>
        </p:nvGrpSpPr>
        <p:grpSpPr>
          <a:xfrm>
            <a:off x="9120711" y="4483067"/>
            <a:ext cx="1053697" cy="1212843"/>
            <a:chOff x="9120711" y="4689032"/>
            <a:chExt cx="1053697" cy="1212843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ABC81763-A735-42DF-BB82-058EC4C516A0}"/>
                </a:ext>
              </a:extLst>
            </p:cNvPr>
            <p:cNvSpPr txBox="1"/>
            <p:nvPr/>
          </p:nvSpPr>
          <p:spPr>
            <a:xfrm>
              <a:off x="9120711" y="5532543"/>
              <a:ext cx="10536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Server</a:t>
              </a:r>
              <a:r>
                <a:rPr lang="en-US" baseline="-25000"/>
                <a:t>1</a:t>
              </a:r>
            </a:p>
          </p:txBody>
        </p:sp>
        <p:pic>
          <p:nvPicPr>
            <p:cNvPr id="75" name="图片 74">
              <a:extLst>
                <a:ext uri="{FF2B5EF4-FFF2-40B4-BE49-F238E27FC236}">
                  <a16:creationId xmlns:a16="http://schemas.microsoft.com/office/drawing/2014/main" id="{7C58D864-CB8D-9B45-B033-69E8DA41D2E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9420079" y="4689032"/>
              <a:ext cx="5080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984724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2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50"/>
                            </p:stCondLst>
                            <p:childTnLst>
                              <p:par>
                                <p:cTn id="5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2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2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5" grpId="0"/>
      <p:bldP spid="44" grpId="0"/>
      <p:bldP spid="45" grpId="0"/>
      <p:bldP spid="46" grpId="0"/>
      <p:bldP spid="52" grpId="0" animBg="1"/>
      <p:bldP spid="53" grpId="0"/>
      <p:bldP spid="67" grpId="0" animBg="1"/>
      <p:bldP spid="68" grpId="0" animBg="1"/>
      <p:bldP spid="7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标题 1">
            <a:extLst>
              <a:ext uri="{FF2B5EF4-FFF2-40B4-BE49-F238E27FC236}">
                <a16:creationId xmlns:a16="http://schemas.microsoft.com/office/drawing/2014/main" id="{9DD80C7C-72A7-DE4F-8F10-2629CE509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分布式训练系统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187C7B-98BC-455C-A54F-2D0BECF427D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计算图跨节点同步数据（权重</a:t>
            </a:r>
            <a:r>
              <a:rPr lang="en-US" altLang="zh-CN" dirty="0"/>
              <a:t>weights</a:t>
            </a:r>
            <a:r>
              <a:rPr lang="zh-CN" altLang="en-US" dirty="0"/>
              <a:t>）信息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45D4C7B6-7F38-4084-8F2F-2BE0F2C0D971}"/>
                  </a:ext>
                </a:extLst>
              </p:cNvPr>
              <p:cNvSpPr txBox="1"/>
              <p:nvPr/>
            </p:nvSpPr>
            <p:spPr>
              <a:xfrm>
                <a:off x="2062846" y="3981888"/>
                <a:ext cx="21320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𝑿</m:t>
                      </m:r>
                    </m:oMath>
                  </m:oMathPara>
                </a14:m>
                <a:endParaRPr lang="en-US" b="1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45D4C7B6-7F38-4084-8F2F-2BE0F2C0D9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2846" y="3981888"/>
                <a:ext cx="213200" cy="276999"/>
              </a:xfrm>
              <a:prstGeom prst="rect">
                <a:avLst/>
              </a:prstGeom>
              <a:blipFill>
                <a:blip r:embed="rId3"/>
                <a:stretch>
                  <a:fillRect l="-16667" r="-22222" b="-454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03FDDFA-2BE3-4FF6-B772-A61CBF960A42}"/>
                  </a:ext>
                </a:extLst>
              </p:cNvPr>
              <p:cNvSpPr txBox="1"/>
              <p:nvPr/>
            </p:nvSpPr>
            <p:spPr>
              <a:xfrm>
                <a:off x="1524379" y="3981888"/>
                <a:ext cx="39106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03FDDFA-2BE3-4FF6-B772-A61CBF960A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379" y="3981888"/>
                <a:ext cx="391068" cy="276999"/>
              </a:xfrm>
              <a:prstGeom prst="rect">
                <a:avLst/>
              </a:prstGeom>
              <a:blipFill>
                <a:blip r:embed="rId4"/>
                <a:stretch>
                  <a:fillRect l="-12903" r="-3226" b="-136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EBD95BC-861C-4362-BA64-27B86E3E0066}"/>
              </a:ext>
            </a:extLst>
          </p:cNvPr>
          <p:cNvCxnSpPr>
            <a:stCxn id="35" idx="0"/>
            <a:endCxn id="51" idx="3"/>
          </p:cNvCxnSpPr>
          <p:nvPr/>
        </p:nvCxnSpPr>
        <p:spPr>
          <a:xfrm flipV="1">
            <a:off x="1719913" y="3870269"/>
            <a:ext cx="101910" cy="111618"/>
          </a:xfrm>
          <a:prstGeom prst="line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422E8504-41E0-4B80-948C-9E0B3D7A3E77}"/>
              </a:ext>
            </a:extLst>
          </p:cNvPr>
          <p:cNvCxnSpPr>
            <a:stCxn id="34" idx="0"/>
            <a:endCxn id="51" idx="5"/>
          </p:cNvCxnSpPr>
          <p:nvPr/>
        </p:nvCxnSpPr>
        <p:spPr>
          <a:xfrm flipH="1" flipV="1">
            <a:off x="2055600" y="3870269"/>
            <a:ext cx="113846" cy="111618"/>
          </a:xfrm>
          <a:prstGeom prst="line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C8726EE5-2BB4-4706-8B56-CB4B51B7FF27}"/>
              </a:ext>
            </a:extLst>
          </p:cNvPr>
          <p:cNvCxnSpPr>
            <a:stCxn id="51" idx="1"/>
            <a:endCxn id="52" idx="4"/>
          </p:cNvCxnSpPr>
          <p:nvPr/>
        </p:nvCxnSpPr>
        <p:spPr>
          <a:xfrm flipH="1" flipV="1">
            <a:off x="1644187" y="3426613"/>
            <a:ext cx="177636" cy="219881"/>
          </a:xfrm>
          <a:prstGeom prst="line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Group 38">
            <a:extLst>
              <a:ext uri="{FF2B5EF4-FFF2-40B4-BE49-F238E27FC236}">
                <a16:creationId xmlns:a16="http://schemas.microsoft.com/office/drawing/2014/main" id="{7A5C20C6-8EC2-4F11-BEC3-EDA765A6A07A}"/>
              </a:ext>
            </a:extLst>
          </p:cNvPr>
          <p:cNvGrpSpPr/>
          <p:nvPr/>
        </p:nvGrpSpPr>
        <p:grpSpPr>
          <a:xfrm>
            <a:off x="3861980" y="3021379"/>
            <a:ext cx="476733" cy="461665"/>
            <a:chOff x="2261112" y="2377058"/>
            <a:chExt cx="476733" cy="461665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026B791D-B98F-4A26-8864-227C58B1091E}"/>
                </a:ext>
              </a:extLst>
            </p:cNvPr>
            <p:cNvSpPr txBox="1"/>
            <p:nvPr/>
          </p:nvSpPr>
          <p:spPr>
            <a:xfrm>
              <a:off x="2261112" y="2377058"/>
              <a:ext cx="47673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/>
                <a:t>*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47A33827-ECB5-4BE1-962D-604CD00FBDD4}"/>
                </a:ext>
              </a:extLst>
            </p:cNvPr>
            <p:cNvSpPr/>
            <p:nvPr/>
          </p:nvSpPr>
          <p:spPr>
            <a:xfrm>
              <a:off x="2329809" y="2395297"/>
              <a:ext cx="330611" cy="316466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A043398B-6BA0-4EA9-A3AE-5FB5F16B5ACC}"/>
              </a:ext>
            </a:extLst>
          </p:cNvPr>
          <p:cNvCxnSpPr>
            <a:endCxn id="52" idx="0"/>
          </p:cNvCxnSpPr>
          <p:nvPr/>
        </p:nvCxnSpPr>
        <p:spPr>
          <a:xfrm flipH="1">
            <a:off x="1644187" y="2862732"/>
            <a:ext cx="223526" cy="247415"/>
          </a:xfrm>
          <a:prstGeom prst="line">
            <a:avLst/>
          </a:prstGeom>
          <a:ln w="190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8EE563CB-284C-4FB2-95DB-ECC93360BA13}"/>
              </a:ext>
            </a:extLst>
          </p:cNvPr>
          <p:cNvCxnSpPr>
            <a:stCxn id="44" idx="0"/>
            <a:endCxn id="41" idx="5"/>
          </p:cNvCxnSpPr>
          <p:nvPr/>
        </p:nvCxnSpPr>
        <p:spPr>
          <a:xfrm flipH="1" flipV="1">
            <a:off x="4212870" y="3309738"/>
            <a:ext cx="203866" cy="274028"/>
          </a:xfrm>
          <a:prstGeom prst="line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26CFA3A-8428-4A7E-A1A1-3B918549F742}"/>
                  </a:ext>
                </a:extLst>
              </p:cNvPr>
              <p:cNvSpPr txBox="1"/>
              <p:nvPr/>
            </p:nvSpPr>
            <p:spPr>
              <a:xfrm>
                <a:off x="4221202" y="3583767"/>
                <a:ext cx="39106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26CFA3A-8428-4A7E-A1A1-3B918549F7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1202" y="3583767"/>
                <a:ext cx="391068" cy="276999"/>
              </a:xfrm>
              <a:prstGeom prst="rect">
                <a:avLst/>
              </a:prstGeom>
              <a:blipFill>
                <a:blip r:embed="rId5"/>
                <a:stretch>
                  <a:fillRect l="-9375" r="-3125" b="-130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8553A234-1D63-464A-94FD-80003EF0E46D}"/>
                  </a:ext>
                </a:extLst>
              </p:cNvPr>
              <p:cNvSpPr txBox="1"/>
              <p:nvPr/>
            </p:nvSpPr>
            <p:spPr>
              <a:xfrm>
                <a:off x="1446951" y="2876889"/>
                <a:ext cx="23403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𝑯</m:t>
                      </m:r>
                    </m:oMath>
                  </m:oMathPara>
                </a14:m>
                <a:endParaRPr lang="en-US" b="1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8553A234-1D63-464A-94FD-80003EF0E4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6951" y="2876889"/>
                <a:ext cx="234038" cy="276999"/>
              </a:xfrm>
              <a:prstGeom prst="rect">
                <a:avLst/>
              </a:prstGeom>
              <a:blipFill>
                <a:blip r:embed="rId6"/>
                <a:stretch>
                  <a:fillRect l="-21053" r="-21053" b="-454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3143F0BC-A180-47F4-A46D-FC27F9699057}"/>
                  </a:ext>
                </a:extLst>
              </p:cNvPr>
              <p:cNvSpPr txBox="1"/>
              <p:nvPr/>
            </p:nvSpPr>
            <p:spPr>
              <a:xfrm>
                <a:off x="3886809" y="2791097"/>
                <a:ext cx="19877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𝒀</m:t>
                      </m:r>
                    </m:oMath>
                  </m:oMathPara>
                </a14:m>
                <a:endParaRPr lang="en-US" b="1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3143F0BC-A180-47F4-A46D-FC27F96990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6809" y="2791097"/>
                <a:ext cx="198772" cy="276999"/>
              </a:xfrm>
              <a:prstGeom prst="rect">
                <a:avLst/>
              </a:prstGeom>
              <a:blipFill>
                <a:blip r:embed="rId7"/>
                <a:stretch>
                  <a:fillRect l="-23529" r="-176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A1F44188-CD92-4A98-AD06-C25201CEB6AD}"/>
              </a:ext>
            </a:extLst>
          </p:cNvPr>
          <p:cNvCxnSpPr>
            <a:endCxn id="41" idx="0"/>
          </p:cNvCxnSpPr>
          <p:nvPr/>
        </p:nvCxnSpPr>
        <p:spPr>
          <a:xfrm flipH="1">
            <a:off x="4095983" y="2735363"/>
            <a:ext cx="4363" cy="304254"/>
          </a:xfrm>
          <a:prstGeom prst="line">
            <a:avLst/>
          </a:prstGeom>
          <a:ln w="190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Group 48">
            <a:extLst>
              <a:ext uri="{FF2B5EF4-FFF2-40B4-BE49-F238E27FC236}">
                <a16:creationId xmlns:a16="http://schemas.microsoft.com/office/drawing/2014/main" id="{39284D24-2172-4915-8540-DABA87CD25D0}"/>
              </a:ext>
            </a:extLst>
          </p:cNvPr>
          <p:cNvGrpSpPr/>
          <p:nvPr/>
        </p:nvGrpSpPr>
        <p:grpSpPr>
          <a:xfrm>
            <a:off x="1704710" y="3581910"/>
            <a:ext cx="476733" cy="461665"/>
            <a:chOff x="2261112" y="2377058"/>
            <a:chExt cx="476733" cy="461665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88A0AA4C-2F57-4F8D-9440-E32102B2516D}"/>
                </a:ext>
              </a:extLst>
            </p:cNvPr>
            <p:cNvSpPr txBox="1"/>
            <p:nvPr/>
          </p:nvSpPr>
          <p:spPr>
            <a:xfrm>
              <a:off x="2261112" y="2377058"/>
              <a:ext cx="47673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/>
                <a:t>*</a:t>
              </a: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D20DB5EA-626B-4E43-8C96-7255C87F9479}"/>
                </a:ext>
              </a:extLst>
            </p:cNvPr>
            <p:cNvSpPr/>
            <p:nvPr/>
          </p:nvSpPr>
          <p:spPr>
            <a:xfrm>
              <a:off x="2329809" y="2395297"/>
              <a:ext cx="330611" cy="316466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2" name="Oval 51">
            <a:extLst>
              <a:ext uri="{FF2B5EF4-FFF2-40B4-BE49-F238E27FC236}">
                <a16:creationId xmlns:a16="http://schemas.microsoft.com/office/drawing/2014/main" id="{2E50019F-065F-4B7B-A190-3C6780A6148B}"/>
              </a:ext>
            </a:extLst>
          </p:cNvPr>
          <p:cNvSpPr/>
          <p:nvPr/>
        </p:nvSpPr>
        <p:spPr>
          <a:xfrm>
            <a:off x="1478882" y="3110146"/>
            <a:ext cx="330611" cy="316466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4BA5B963-4D0F-4C08-807B-898FD304959B}"/>
                  </a:ext>
                </a:extLst>
              </p:cNvPr>
              <p:cNvSpPr txBox="1"/>
              <p:nvPr/>
            </p:nvSpPr>
            <p:spPr>
              <a:xfrm>
                <a:off x="1559834" y="3126944"/>
                <a:ext cx="19877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𝝈</m:t>
                      </m:r>
                    </m:oMath>
                  </m:oMathPara>
                </a14:m>
                <a:endParaRPr lang="en-US" b="1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4BA5B963-4D0F-4C08-807B-898FD30495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9834" y="3126944"/>
                <a:ext cx="198772" cy="276999"/>
              </a:xfrm>
              <a:prstGeom prst="rect">
                <a:avLst/>
              </a:prstGeom>
              <a:blipFill>
                <a:blip r:embed="rId8"/>
                <a:stretch>
                  <a:fillRect l="-12500" r="-187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6" name="Group 55">
            <a:extLst>
              <a:ext uri="{FF2B5EF4-FFF2-40B4-BE49-F238E27FC236}">
                <a16:creationId xmlns:a16="http://schemas.microsoft.com/office/drawing/2014/main" id="{E3AACA03-BD7F-46C7-BB7E-96290E446CC2}"/>
              </a:ext>
            </a:extLst>
          </p:cNvPr>
          <p:cNvGrpSpPr/>
          <p:nvPr/>
        </p:nvGrpSpPr>
        <p:grpSpPr>
          <a:xfrm>
            <a:off x="1773007" y="2581568"/>
            <a:ext cx="634581" cy="338554"/>
            <a:chOff x="7244369" y="3385977"/>
            <a:chExt cx="634581" cy="338554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82230EA-4CAC-4337-9338-7458E70A4DBE}"/>
                </a:ext>
              </a:extLst>
            </p:cNvPr>
            <p:cNvSpPr/>
            <p:nvPr/>
          </p:nvSpPr>
          <p:spPr>
            <a:xfrm>
              <a:off x="7253822" y="3397019"/>
              <a:ext cx="582142" cy="31646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  <a:ln w="254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1E8EEEF5-1752-43B9-A18F-2B7683F971DC}"/>
                </a:ext>
              </a:extLst>
            </p:cNvPr>
            <p:cNvSpPr txBox="1"/>
            <p:nvPr/>
          </p:nvSpPr>
          <p:spPr>
            <a:xfrm>
              <a:off x="7244369" y="3385977"/>
              <a:ext cx="63458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ops</a:t>
              </a: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534A86E9-B43B-479F-90B0-B4F03CD09156}"/>
              </a:ext>
            </a:extLst>
          </p:cNvPr>
          <p:cNvGrpSpPr/>
          <p:nvPr/>
        </p:nvGrpSpPr>
        <p:grpSpPr>
          <a:xfrm>
            <a:off x="3379557" y="3525828"/>
            <a:ext cx="733573" cy="338554"/>
            <a:chOff x="8774486" y="4387239"/>
            <a:chExt cx="733573" cy="338554"/>
          </a:xfrm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5CEB303D-84B9-4E1B-968F-83F8A5F10C93}"/>
                </a:ext>
              </a:extLst>
            </p:cNvPr>
            <p:cNvSpPr/>
            <p:nvPr/>
          </p:nvSpPr>
          <p:spPr>
            <a:xfrm>
              <a:off x="8842713" y="4403292"/>
              <a:ext cx="582142" cy="31646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  <a:ln w="254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10B94DB2-6663-4F14-B0E0-E7CC71A80C30}"/>
                </a:ext>
              </a:extLst>
            </p:cNvPr>
            <p:cNvSpPr txBox="1"/>
            <p:nvPr/>
          </p:nvSpPr>
          <p:spPr>
            <a:xfrm>
              <a:off x="8774486" y="4387239"/>
              <a:ext cx="73357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/>
                <a:t>ops</a:t>
              </a:r>
              <a:endParaRPr lang="en-US" sz="1600" dirty="0"/>
            </a:p>
          </p:txBody>
        </p:sp>
      </p:grp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935533FC-C901-484C-BF18-F40D3237EF67}"/>
              </a:ext>
            </a:extLst>
          </p:cNvPr>
          <p:cNvCxnSpPr>
            <a:endCxn id="41" idx="3"/>
          </p:cNvCxnSpPr>
          <p:nvPr/>
        </p:nvCxnSpPr>
        <p:spPr>
          <a:xfrm flipV="1">
            <a:off x="3738855" y="3309739"/>
            <a:ext cx="240239" cy="232143"/>
          </a:xfrm>
          <a:prstGeom prst="line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9BAD5479-1BCD-405B-9D13-D0D8CACBF71D}"/>
              </a:ext>
            </a:extLst>
          </p:cNvPr>
          <p:cNvSpPr/>
          <p:nvPr/>
        </p:nvSpPr>
        <p:spPr>
          <a:xfrm>
            <a:off x="1314248" y="2422706"/>
            <a:ext cx="1232713" cy="1946560"/>
          </a:xfrm>
          <a:prstGeom prst="roundRect">
            <a:avLst/>
          </a:prstGeom>
          <a:noFill/>
          <a:ln w="25400">
            <a:solidFill>
              <a:schemeClr val="tx1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4057322111">
                  <a:custGeom>
                    <a:avLst/>
                    <a:gdLst>
                      <a:gd name="connsiteX0" fmla="*/ 0 w 1232713"/>
                      <a:gd name="connsiteY0" fmla="*/ 205456 h 1946560"/>
                      <a:gd name="connsiteX1" fmla="*/ 205456 w 1232713"/>
                      <a:gd name="connsiteY1" fmla="*/ 0 h 1946560"/>
                      <a:gd name="connsiteX2" fmla="*/ 632793 w 1232713"/>
                      <a:gd name="connsiteY2" fmla="*/ 0 h 1946560"/>
                      <a:gd name="connsiteX3" fmla="*/ 1027257 w 1232713"/>
                      <a:gd name="connsiteY3" fmla="*/ 0 h 1946560"/>
                      <a:gd name="connsiteX4" fmla="*/ 1232713 w 1232713"/>
                      <a:gd name="connsiteY4" fmla="*/ 205456 h 1946560"/>
                      <a:gd name="connsiteX5" fmla="*/ 1232713 w 1232713"/>
                      <a:gd name="connsiteY5" fmla="*/ 701982 h 1946560"/>
                      <a:gd name="connsiteX6" fmla="*/ 1232713 w 1232713"/>
                      <a:gd name="connsiteY6" fmla="*/ 1244578 h 1946560"/>
                      <a:gd name="connsiteX7" fmla="*/ 1232713 w 1232713"/>
                      <a:gd name="connsiteY7" fmla="*/ 1741104 h 1946560"/>
                      <a:gd name="connsiteX8" fmla="*/ 1027257 w 1232713"/>
                      <a:gd name="connsiteY8" fmla="*/ 1946560 h 1946560"/>
                      <a:gd name="connsiteX9" fmla="*/ 632793 w 1232713"/>
                      <a:gd name="connsiteY9" fmla="*/ 1946560 h 1946560"/>
                      <a:gd name="connsiteX10" fmla="*/ 205456 w 1232713"/>
                      <a:gd name="connsiteY10" fmla="*/ 1946560 h 1946560"/>
                      <a:gd name="connsiteX11" fmla="*/ 0 w 1232713"/>
                      <a:gd name="connsiteY11" fmla="*/ 1741104 h 1946560"/>
                      <a:gd name="connsiteX12" fmla="*/ 0 w 1232713"/>
                      <a:gd name="connsiteY12" fmla="*/ 1198508 h 1946560"/>
                      <a:gd name="connsiteX13" fmla="*/ 0 w 1232713"/>
                      <a:gd name="connsiteY13" fmla="*/ 732695 h 1946560"/>
                      <a:gd name="connsiteX14" fmla="*/ 0 w 1232713"/>
                      <a:gd name="connsiteY14" fmla="*/ 205456 h 19465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1232713" h="1946560" extrusionOk="0">
                        <a:moveTo>
                          <a:pt x="0" y="205456"/>
                        </a:moveTo>
                        <a:cubicBezTo>
                          <a:pt x="16141" y="113090"/>
                          <a:pt x="85250" y="-10656"/>
                          <a:pt x="205456" y="0"/>
                        </a:cubicBezTo>
                        <a:cubicBezTo>
                          <a:pt x="353320" y="20382"/>
                          <a:pt x="505295" y="2364"/>
                          <a:pt x="632793" y="0"/>
                        </a:cubicBezTo>
                        <a:cubicBezTo>
                          <a:pt x="760291" y="-2364"/>
                          <a:pt x="886912" y="11095"/>
                          <a:pt x="1027257" y="0"/>
                        </a:cubicBezTo>
                        <a:cubicBezTo>
                          <a:pt x="1135711" y="1655"/>
                          <a:pt x="1234355" y="104321"/>
                          <a:pt x="1232713" y="205456"/>
                        </a:cubicBezTo>
                        <a:cubicBezTo>
                          <a:pt x="1213512" y="332216"/>
                          <a:pt x="1239062" y="508321"/>
                          <a:pt x="1232713" y="701982"/>
                        </a:cubicBezTo>
                        <a:cubicBezTo>
                          <a:pt x="1226364" y="895643"/>
                          <a:pt x="1242055" y="1038479"/>
                          <a:pt x="1232713" y="1244578"/>
                        </a:cubicBezTo>
                        <a:cubicBezTo>
                          <a:pt x="1223371" y="1450677"/>
                          <a:pt x="1223502" y="1509289"/>
                          <a:pt x="1232713" y="1741104"/>
                        </a:cubicBezTo>
                        <a:cubicBezTo>
                          <a:pt x="1214354" y="1839110"/>
                          <a:pt x="1140526" y="1943271"/>
                          <a:pt x="1027257" y="1946560"/>
                        </a:cubicBezTo>
                        <a:cubicBezTo>
                          <a:pt x="929887" y="1943512"/>
                          <a:pt x="746542" y="1952348"/>
                          <a:pt x="632793" y="1946560"/>
                        </a:cubicBezTo>
                        <a:cubicBezTo>
                          <a:pt x="519044" y="1940772"/>
                          <a:pt x="309133" y="1953662"/>
                          <a:pt x="205456" y="1946560"/>
                        </a:cubicBezTo>
                        <a:cubicBezTo>
                          <a:pt x="72250" y="1947936"/>
                          <a:pt x="-6598" y="1855664"/>
                          <a:pt x="0" y="1741104"/>
                        </a:cubicBezTo>
                        <a:cubicBezTo>
                          <a:pt x="-7080" y="1553803"/>
                          <a:pt x="2017" y="1438591"/>
                          <a:pt x="0" y="1198508"/>
                        </a:cubicBezTo>
                        <a:cubicBezTo>
                          <a:pt x="-2017" y="958425"/>
                          <a:pt x="-15354" y="848972"/>
                          <a:pt x="0" y="732695"/>
                        </a:cubicBezTo>
                        <a:cubicBezTo>
                          <a:pt x="15354" y="616418"/>
                          <a:pt x="-18861" y="355386"/>
                          <a:pt x="0" y="205456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500F036F-CB28-45EE-93C4-871C1AF5FDF8}"/>
              </a:ext>
            </a:extLst>
          </p:cNvPr>
          <p:cNvSpPr/>
          <p:nvPr/>
        </p:nvSpPr>
        <p:spPr>
          <a:xfrm>
            <a:off x="3379557" y="2422706"/>
            <a:ext cx="1232713" cy="1948378"/>
          </a:xfrm>
          <a:prstGeom prst="roundRect">
            <a:avLst/>
          </a:prstGeom>
          <a:noFill/>
          <a:ln w="25400">
            <a:solidFill>
              <a:schemeClr val="tx1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4057322111">
                  <a:custGeom>
                    <a:avLst/>
                    <a:gdLst>
                      <a:gd name="connsiteX0" fmla="*/ 0 w 1232713"/>
                      <a:gd name="connsiteY0" fmla="*/ 205456 h 1948378"/>
                      <a:gd name="connsiteX1" fmla="*/ 205456 w 1232713"/>
                      <a:gd name="connsiteY1" fmla="*/ 0 h 1948378"/>
                      <a:gd name="connsiteX2" fmla="*/ 632793 w 1232713"/>
                      <a:gd name="connsiteY2" fmla="*/ 0 h 1948378"/>
                      <a:gd name="connsiteX3" fmla="*/ 1027257 w 1232713"/>
                      <a:gd name="connsiteY3" fmla="*/ 0 h 1948378"/>
                      <a:gd name="connsiteX4" fmla="*/ 1232713 w 1232713"/>
                      <a:gd name="connsiteY4" fmla="*/ 205456 h 1948378"/>
                      <a:gd name="connsiteX5" fmla="*/ 1232713 w 1232713"/>
                      <a:gd name="connsiteY5" fmla="*/ 702570 h 1948378"/>
                      <a:gd name="connsiteX6" fmla="*/ 1232713 w 1232713"/>
                      <a:gd name="connsiteY6" fmla="*/ 1245808 h 1948378"/>
                      <a:gd name="connsiteX7" fmla="*/ 1232713 w 1232713"/>
                      <a:gd name="connsiteY7" fmla="*/ 1742922 h 1948378"/>
                      <a:gd name="connsiteX8" fmla="*/ 1027257 w 1232713"/>
                      <a:gd name="connsiteY8" fmla="*/ 1948378 h 1948378"/>
                      <a:gd name="connsiteX9" fmla="*/ 632793 w 1232713"/>
                      <a:gd name="connsiteY9" fmla="*/ 1948378 h 1948378"/>
                      <a:gd name="connsiteX10" fmla="*/ 205456 w 1232713"/>
                      <a:gd name="connsiteY10" fmla="*/ 1948378 h 1948378"/>
                      <a:gd name="connsiteX11" fmla="*/ 0 w 1232713"/>
                      <a:gd name="connsiteY11" fmla="*/ 1742922 h 1948378"/>
                      <a:gd name="connsiteX12" fmla="*/ 0 w 1232713"/>
                      <a:gd name="connsiteY12" fmla="*/ 1199684 h 1948378"/>
                      <a:gd name="connsiteX13" fmla="*/ 0 w 1232713"/>
                      <a:gd name="connsiteY13" fmla="*/ 733319 h 1948378"/>
                      <a:gd name="connsiteX14" fmla="*/ 0 w 1232713"/>
                      <a:gd name="connsiteY14" fmla="*/ 205456 h 19483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1232713" h="1948378" extrusionOk="0">
                        <a:moveTo>
                          <a:pt x="0" y="205456"/>
                        </a:moveTo>
                        <a:cubicBezTo>
                          <a:pt x="16141" y="113090"/>
                          <a:pt x="85250" y="-10656"/>
                          <a:pt x="205456" y="0"/>
                        </a:cubicBezTo>
                        <a:cubicBezTo>
                          <a:pt x="353320" y="20382"/>
                          <a:pt x="505295" y="2364"/>
                          <a:pt x="632793" y="0"/>
                        </a:cubicBezTo>
                        <a:cubicBezTo>
                          <a:pt x="760291" y="-2364"/>
                          <a:pt x="886912" y="11095"/>
                          <a:pt x="1027257" y="0"/>
                        </a:cubicBezTo>
                        <a:cubicBezTo>
                          <a:pt x="1135711" y="1655"/>
                          <a:pt x="1234355" y="104321"/>
                          <a:pt x="1232713" y="205456"/>
                        </a:cubicBezTo>
                        <a:cubicBezTo>
                          <a:pt x="1220029" y="419631"/>
                          <a:pt x="1210146" y="575592"/>
                          <a:pt x="1232713" y="702570"/>
                        </a:cubicBezTo>
                        <a:cubicBezTo>
                          <a:pt x="1255280" y="829548"/>
                          <a:pt x="1206524" y="1118117"/>
                          <a:pt x="1232713" y="1245808"/>
                        </a:cubicBezTo>
                        <a:cubicBezTo>
                          <a:pt x="1258902" y="1373499"/>
                          <a:pt x="1228487" y="1626268"/>
                          <a:pt x="1232713" y="1742922"/>
                        </a:cubicBezTo>
                        <a:cubicBezTo>
                          <a:pt x="1214354" y="1840928"/>
                          <a:pt x="1140526" y="1945089"/>
                          <a:pt x="1027257" y="1948378"/>
                        </a:cubicBezTo>
                        <a:cubicBezTo>
                          <a:pt x="929887" y="1945330"/>
                          <a:pt x="746542" y="1954166"/>
                          <a:pt x="632793" y="1948378"/>
                        </a:cubicBezTo>
                        <a:cubicBezTo>
                          <a:pt x="519044" y="1942590"/>
                          <a:pt x="309133" y="1955480"/>
                          <a:pt x="205456" y="1948378"/>
                        </a:cubicBezTo>
                        <a:cubicBezTo>
                          <a:pt x="72250" y="1949754"/>
                          <a:pt x="-6598" y="1857482"/>
                          <a:pt x="0" y="1742922"/>
                        </a:cubicBezTo>
                        <a:cubicBezTo>
                          <a:pt x="-2546" y="1605547"/>
                          <a:pt x="1207" y="1347816"/>
                          <a:pt x="0" y="1199684"/>
                        </a:cubicBezTo>
                        <a:cubicBezTo>
                          <a:pt x="-1207" y="1051552"/>
                          <a:pt x="-3760" y="843980"/>
                          <a:pt x="0" y="733319"/>
                        </a:cubicBezTo>
                        <a:cubicBezTo>
                          <a:pt x="3760" y="622659"/>
                          <a:pt x="-608" y="361869"/>
                          <a:pt x="0" y="205456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E025980D-993A-424D-9D59-15BB6BBB06D2}"/>
              </a:ext>
            </a:extLst>
          </p:cNvPr>
          <p:cNvCxnSpPr>
            <a:cxnSpLocks/>
            <a:stCxn id="58" idx="3"/>
            <a:endCxn id="61" idx="1"/>
          </p:cNvCxnSpPr>
          <p:nvPr/>
        </p:nvCxnSpPr>
        <p:spPr>
          <a:xfrm>
            <a:off x="2407588" y="2750845"/>
            <a:ext cx="971969" cy="944260"/>
          </a:xfrm>
          <a:prstGeom prst="straightConnector1">
            <a:avLst/>
          </a:prstGeom>
          <a:ln>
            <a:solidFill>
              <a:srgbClr val="C00000"/>
            </a:solidFill>
            <a:prstDash val="sysDash"/>
            <a:headEnd type="triangle" w="med" len="med"/>
            <a:tailEnd type="triangle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78" name="组合 77">
            <a:extLst>
              <a:ext uri="{FF2B5EF4-FFF2-40B4-BE49-F238E27FC236}">
                <a16:creationId xmlns:a16="http://schemas.microsoft.com/office/drawing/2014/main" id="{0FDC8326-2789-2B4D-86A8-90E9A222DE11}"/>
              </a:ext>
            </a:extLst>
          </p:cNvPr>
          <p:cNvGrpSpPr/>
          <p:nvPr/>
        </p:nvGrpSpPr>
        <p:grpSpPr>
          <a:xfrm>
            <a:off x="1436142" y="4608563"/>
            <a:ext cx="971446" cy="1228966"/>
            <a:chOff x="7098717" y="4674592"/>
            <a:chExt cx="971446" cy="1228966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DCE5A431-047E-4AB0-B988-53A596B49F19}"/>
                </a:ext>
              </a:extLst>
            </p:cNvPr>
            <p:cNvSpPr txBox="1"/>
            <p:nvPr/>
          </p:nvSpPr>
          <p:spPr>
            <a:xfrm>
              <a:off x="7098717" y="5534226"/>
              <a:ext cx="9714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Server</a:t>
              </a:r>
              <a:r>
                <a:rPr lang="en-US" baseline="-25000"/>
                <a:t>0</a:t>
              </a:r>
            </a:p>
          </p:txBody>
        </p:sp>
        <p:pic>
          <p:nvPicPr>
            <p:cNvPr id="74" name="图片 73">
              <a:extLst>
                <a:ext uri="{FF2B5EF4-FFF2-40B4-BE49-F238E27FC236}">
                  <a16:creationId xmlns:a16="http://schemas.microsoft.com/office/drawing/2014/main" id="{1F836E45-AE8E-094E-BFC1-6EA72A040EA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331847" y="4674592"/>
              <a:ext cx="508000" cy="914400"/>
            </a:xfrm>
            <a:prstGeom prst="rect">
              <a:avLst/>
            </a:prstGeom>
          </p:spPr>
        </p:pic>
      </p:grpSp>
      <p:grpSp>
        <p:nvGrpSpPr>
          <p:cNvPr id="79" name="组合 78">
            <a:extLst>
              <a:ext uri="{FF2B5EF4-FFF2-40B4-BE49-F238E27FC236}">
                <a16:creationId xmlns:a16="http://schemas.microsoft.com/office/drawing/2014/main" id="{65EAB377-82E6-B748-8FDD-B918F78F07A1}"/>
              </a:ext>
            </a:extLst>
          </p:cNvPr>
          <p:cNvGrpSpPr/>
          <p:nvPr/>
        </p:nvGrpSpPr>
        <p:grpSpPr>
          <a:xfrm>
            <a:off x="3458136" y="4623003"/>
            <a:ext cx="1053697" cy="1212843"/>
            <a:chOff x="9120711" y="4689032"/>
            <a:chExt cx="1053697" cy="1212843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ABC81763-A735-42DF-BB82-058EC4C516A0}"/>
                </a:ext>
              </a:extLst>
            </p:cNvPr>
            <p:cNvSpPr txBox="1"/>
            <p:nvPr/>
          </p:nvSpPr>
          <p:spPr>
            <a:xfrm>
              <a:off x="9120711" y="5532543"/>
              <a:ext cx="10536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Server</a:t>
              </a:r>
              <a:r>
                <a:rPr lang="en-US" baseline="-25000"/>
                <a:t>1</a:t>
              </a:r>
            </a:p>
          </p:txBody>
        </p:sp>
        <p:pic>
          <p:nvPicPr>
            <p:cNvPr id="75" name="图片 74">
              <a:extLst>
                <a:ext uri="{FF2B5EF4-FFF2-40B4-BE49-F238E27FC236}">
                  <a16:creationId xmlns:a16="http://schemas.microsoft.com/office/drawing/2014/main" id="{7C58D864-CB8D-9B45-B033-69E8DA41D2E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420079" y="4689032"/>
              <a:ext cx="508000" cy="914400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33">
                <a:extLst>
                  <a:ext uri="{FF2B5EF4-FFF2-40B4-BE49-F238E27FC236}">
                    <a16:creationId xmlns:a16="http://schemas.microsoft.com/office/drawing/2014/main" id="{F25CD61E-7C6F-724B-BA45-A03DA38051CB}"/>
                  </a:ext>
                </a:extLst>
              </p:cNvPr>
              <p:cNvSpPr txBox="1"/>
              <p:nvPr/>
            </p:nvSpPr>
            <p:spPr>
              <a:xfrm>
                <a:off x="6243145" y="3981888"/>
                <a:ext cx="21320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𝑿</m:t>
                      </m:r>
                    </m:oMath>
                  </m:oMathPara>
                </a14:m>
                <a:endParaRPr lang="en-US" b="1"/>
              </a:p>
            </p:txBody>
          </p:sp>
        </mc:Choice>
        <mc:Fallback xmlns="">
          <p:sp>
            <p:nvSpPr>
              <p:cNvPr id="72" name="TextBox 33">
                <a:extLst>
                  <a:ext uri="{FF2B5EF4-FFF2-40B4-BE49-F238E27FC236}">
                    <a16:creationId xmlns:a16="http://schemas.microsoft.com/office/drawing/2014/main" id="{F25CD61E-7C6F-724B-BA45-A03DA38051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3145" y="3981888"/>
                <a:ext cx="213200" cy="276999"/>
              </a:xfrm>
              <a:prstGeom prst="rect">
                <a:avLst/>
              </a:prstGeom>
              <a:blipFill>
                <a:blip r:embed="rId3"/>
                <a:stretch>
                  <a:fillRect l="-31250" r="-25000" b="-454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34">
                <a:extLst>
                  <a:ext uri="{FF2B5EF4-FFF2-40B4-BE49-F238E27FC236}">
                    <a16:creationId xmlns:a16="http://schemas.microsoft.com/office/drawing/2014/main" id="{D29AD446-96F6-8946-8050-DEF683740A3A}"/>
                  </a:ext>
                </a:extLst>
              </p:cNvPr>
              <p:cNvSpPr txBox="1"/>
              <p:nvPr/>
            </p:nvSpPr>
            <p:spPr>
              <a:xfrm>
                <a:off x="5704678" y="3981888"/>
                <a:ext cx="39106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/>
              </a:p>
            </p:txBody>
          </p:sp>
        </mc:Choice>
        <mc:Fallback xmlns="">
          <p:sp>
            <p:nvSpPr>
              <p:cNvPr id="80" name="TextBox 34">
                <a:extLst>
                  <a:ext uri="{FF2B5EF4-FFF2-40B4-BE49-F238E27FC236}">
                    <a16:creationId xmlns:a16="http://schemas.microsoft.com/office/drawing/2014/main" id="{D29AD446-96F6-8946-8050-DEF683740A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4678" y="3981888"/>
                <a:ext cx="391068" cy="276999"/>
              </a:xfrm>
              <a:prstGeom prst="rect">
                <a:avLst/>
              </a:prstGeom>
              <a:blipFill>
                <a:blip r:embed="rId10"/>
                <a:stretch>
                  <a:fillRect l="-12500" r="-3125" b="-136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1" name="Straight Connector 35">
            <a:extLst>
              <a:ext uri="{FF2B5EF4-FFF2-40B4-BE49-F238E27FC236}">
                <a16:creationId xmlns:a16="http://schemas.microsoft.com/office/drawing/2014/main" id="{F835DE14-3552-374F-8ED4-10226691DBCC}"/>
              </a:ext>
            </a:extLst>
          </p:cNvPr>
          <p:cNvCxnSpPr>
            <a:stCxn id="80" idx="0"/>
            <a:endCxn id="95" idx="3"/>
          </p:cNvCxnSpPr>
          <p:nvPr/>
        </p:nvCxnSpPr>
        <p:spPr>
          <a:xfrm flipV="1">
            <a:off x="5900212" y="3870269"/>
            <a:ext cx="101910" cy="111618"/>
          </a:xfrm>
          <a:prstGeom prst="line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36">
            <a:extLst>
              <a:ext uri="{FF2B5EF4-FFF2-40B4-BE49-F238E27FC236}">
                <a16:creationId xmlns:a16="http://schemas.microsoft.com/office/drawing/2014/main" id="{F5CDD4BA-EC57-204B-9105-3AF4E2E92610}"/>
              </a:ext>
            </a:extLst>
          </p:cNvPr>
          <p:cNvCxnSpPr>
            <a:stCxn id="72" idx="0"/>
            <a:endCxn id="95" idx="5"/>
          </p:cNvCxnSpPr>
          <p:nvPr/>
        </p:nvCxnSpPr>
        <p:spPr>
          <a:xfrm flipH="1" flipV="1">
            <a:off x="6235899" y="3870269"/>
            <a:ext cx="113846" cy="111618"/>
          </a:xfrm>
          <a:prstGeom prst="line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37">
            <a:extLst>
              <a:ext uri="{FF2B5EF4-FFF2-40B4-BE49-F238E27FC236}">
                <a16:creationId xmlns:a16="http://schemas.microsoft.com/office/drawing/2014/main" id="{6201F316-8993-7645-BA5C-B8BFC7DB7BE9}"/>
              </a:ext>
            </a:extLst>
          </p:cNvPr>
          <p:cNvCxnSpPr>
            <a:stCxn id="95" idx="1"/>
            <a:endCxn id="96" idx="4"/>
          </p:cNvCxnSpPr>
          <p:nvPr/>
        </p:nvCxnSpPr>
        <p:spPr>
          <a:xfrm flipH="1" flipV="1">
            <a:off x="5824486" y="3426613"/>
            <a:ext cx="177636" cy="219881"/>
          </a:xfrm>
          <a:prstGeom prst="line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4" name="Group 38">
            <a:extLst>
              <a:ext uri="{FF2B5EF4-FFF2-40B4-BE49-F238E27FC236}">
                <a16:creationId xmlns:a16="http://schemas.microsoft.com/office/drawing/2014/main" id="{ABC44DED-7EBB-204D-AC62-BDADA4ABDEA7}"/>
              </a:ext>
            </a:extLst>
          </p:cNvPr>
          <p:cNvGrpSpPr/>
          <p:nvPr/>
        </p:nvGrpSpPr>
        <p:grpSpPr>
          <a:xfrm>
            <a:off x="8042279" y="3021379"/>
            <a:ext cx="476733" cy="461665"/>
            <a:chOff x="2261112" y="2377058"/>
            <a:chExt cx="476733" cy="461665"/>
          </a:xfrm>
        </p:grpSpPr>
        <p:sp>
          <p:nvSpPr>
            <p:cNvPr id="85" name="TextBox 39">
              <a:extLst>
                <a:ext uri="{FF2B5EF4-FFF2-40B4-BE49-F238E27FC236}">
                  <a16:creationId xmlns:a16="http://schemas.microsoft.com/office/drawing/2014/main" id="{F92CB58F-A60A-B244-A449-9EEE54A514EF}"/>
                </a:ext>
              </a:extLst>
            </p:cNvPr>
            <p:cNvSpPr txBox="1"/>
            <p:nvPr/>
          </p:nvSpPr>
          <p:spPr>
            <a:xfrm>
              <a:off x="2261112" y="2377058"/>
              <a:ext cx="47673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/>
                <a:t>*</a:t>
              </a:r>
            </a:p>
          </p:txBody>
        </p:sp>
        <p:sp>
          <p:nvSpPr>
            <p:cNvPr id="86" name="Oval 40">
              <a:extLst>
                <a:ext uri="{FF2B5EF4-FFF2-40B4-BE49-F238E27FC236}">
                  <a16:creationId xmlns:a16="http://schemas.microsoft.com/office/drawing/2014/main" id="{46B07DE2-5405-3B47-B4A9-48FAA287C261}"/>
                </a:ext>
              </a:extLst>
            </p:cNvPr>
            <p:cNvSpPr/>
            <p:nvPr/>
          </p:nvSpPr>
          <p:spPr>
            <a:xfrm>
              <a:off x="2329809" y="2395297"/>
              <a:ext cx="330611" cy="316466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87" name="Straight Connector 41">
            <a:extLst>
              <a:ext uri="{FF2B5EF4-FFF2-40B4-BE49-F238E27FC236}">
                <a16:creationId xmlns:a16="http://schemas.microsoft.com/office/drawing/2014/main" id="{9F9C9761-8D4C-4242-87DD-812285637749}"/>
              </a:ext>
            </a:extLst>
          </p:cNvPr>
          <p:cNvCxnSpPr>
            <a:endCxn id="96" idx="0"/>
          </p:cNvCxnSpPr>
          <p:nvPr/>
        </p:nvCxnSpPr>
        <p:spPr>
          <a:xfrm flipH="1">
            <a:off x="5824486" y="2862732"/>
            <a:ext cx="223526" cy="247415"/>
          </a:xfrm>
          <a:prstGeom prst="line">
            <a:avLst/>
          </a:prstGeom>
          <a:ln w="190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42">
            <a:extLst>
              <a:ext uri="{FF2B5EF4-FFF2-40B4-BE49-F238E27FC236}">
                <a16:creationId xmlns:a16="http://schemas.microsoft.com/office/drawing/2014/main" id="{EFAD4942-2235-0A48-98B2-DF26482B2BE5}"/>
              </a:ext>
            </a:extLst>
          </p:cNvPr>
          <p:cNvCxnSpPr>
            <a:stCxn id="89" idx="0"/>
            <a:endCxn id="86" idx="5"/>
          </p:cNvCxnSpPr>
          <p:nvPr/>
        </p:nvCxnSpPr>
        <p:spPr>
          <a:xfrm flipH="1" flipV="1">
            <a:off x="8393169" y="3309738"/>
            <a:ext cx="203866" cy="274028"/>
          </a:xfrm>
          <a:prstGeom prst="line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43">
                <a:extLst>
                  <a:ext uri="{FF2B5EF4-FFF2-40B4-BE49-F238E27FC236}">
                    <a16:creationId xmlns:a16="http://schemas.microsoft.com/office/drawing/2014/main" id="{D036A813-BAC0-5E40-BF4B-0FA424E3C670}"/>
                  </a:ext>
                </a:extLst>
              </p:cNvPr>
              <p:cNvSpPr txBox="1"/>
              <p:nvPr/>
            </p:nvSpPr>
            <p:spPr>
              <a:xfrm>
                <a:off x="8401501" y="3583767"/>
                <a:ext cx="39106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/>
              </a:p>
            </p:txBody>
          </p:sp>
        </mc:Choice>
        <mc:Fallback xmlns="">
          <p:sp>
            <p:nvSpPr>
              <p:cNvPr id="89" name="TextBox 43">
                <a:extLst>
                  <a:ext uri="{FF2B5EF4-FFF2-40B4-BE49-F238E27FC236}">
                    <a16:creationId xmlns:a16="http://schemas.microsoft.com/office/drawing/2014/main" id="{D036A813-BAC0-5E40-BF4B-0FA424E3C6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1501" y="3583767"/>
                <a:ext cx="391068" cy="276999"/>
              </a:xfrm>
              <a:prstGeom prst="rect">
                <a:avLst/>
              </a:prstGeom>
              <a:blipFill>
                <a:blip r:embed="rId11"/>
                <a:stretch>
                  <a:fillRect l="-12903" r="-6452" b="-130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44">
                <a:extLst>
                  <a:ext uri="{FF2B5EF4-FFF2-40B4-BE49-F238E27FC236}">
                    <a16:creationId xmlns:a16="http://schemas.microsoft.com/office/drawing/2014/main" id="{BF0F5E83-D6AF-8440-824C-8D60EA3B188A}"/>
                  </a:ext>
                </a:extLst>
              </p:cNvPr>
              <p:cNvSpPr txBox="1"/>
              <p:nvPr/>
            </p:nvSpPr>
            <p:spPr>
              <a:xfrm>
                <a:off x="5627250" y="2876889"/>
                <a:ext cx="23403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𝑯</m:t>
                      </m:r>
                    </m:oMath>
                  </m:oMathPara>
                </a14:m>
                <a:endParaRPr lang="en-US" b="1"/>
              </a:p>
            </p:txBody>
          </p:sp>
        </mc:Choice>
        <mc:Fallback xmlns="">
          <p:sp>
            <p:nvSpPr>
              <p:cNvPr id="90" name="TextBox 44">
                <a:extLst>
                  <a:ext uri="{FF2B5EF4-FFF2-40B4-BE49-F238E27FC236}">
                    <a16:creationId xmlns:a16="http://schemas.microsoft.com/office/drawing/2014/main" id="{BF0F5E83-D6AF-8440-824C-8D60EA3B18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7250" y="2876889"/>
                <a:ext cx="234038" cy="276999"/>
              </a:xfrm>
              <a:prstGeom prst="rect">
                <a:avLst/>
              </a:prstGeom>
              <a:blipFill>
                <a:blip r:embed="rId12"/>
                <a:stretch>
                  <a:fillRect l="-15000" r="-15000" b="-454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45">
                <a:extLst>
                  <a:ext uri="{FF2B5EF4-FFF2-40B4-BE49-F238E27FC236}">
                    <a16:creationId xmlns:a16="http://schemas.microsoft.com/office/drawing/2014/main" id="{BAD4C1E2-2A28-4E43-83CA-B9322D00F696}"/>
                  </a:ext>
                </a:extLst>
              </p:cNvPr>
              <p:cNvSpPr txBox="1"/>
              <p:nvPr/>
            </p:nvSpPr>
            <p:spPr>
              <a:xfrm>
                <a:off x="8067108" y="2791097"/>
                <a:ext cx="19877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𝒀</m:t>
                      </m:r>
                    </m:oMath>
                  </m:oMathPara>
                </a14:m>
                <a:endParaRPr lang="en-US" b="1"/>
              </a:p>
            </p:txBody>
          </p:sp>
        </mc:Choice>
        <mc:Fallback xmlns="">
          <p:sp>
            <p:nvSpPr>
              <p:cNvPr id="91" name="TextBox 45">
                <a:extLst>
                  <a:ext uri="{FF2B5EF4-FFF2-40B4-BE49-F238E27FC236}">
                    <a16:creationId xmlns:a16="http://schemas.microsoft.com/office/drawing/2014/main" id="{BAD4C1E2-2A28-4E43-83CA-B9322D00F6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7108" y="2791097"/>
                <a:ext cx="198772" cy="276999"/>
              </a:xfrm>
              <a:prstGeom prst="rect">
                <a:avLst/>
              </a:prstGeom>
              <a:blipFill>
                <a:blip r:embed="rId13"/>
                <a:stretch>
                  <a:fillRect l="-17647" r="-176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2" name="Straight Connector 46">
            <a:extLst>
              <a:ext uri="{FF2B5EF4-FFF2-40B4-BE49-F238E27FC236}">
                <a16:creationId xmlns:a16="http://schemas.microsoft.com/office/drawing/2014/main" id="{8F7166F7-6509-D94D-9BEE-A5BCA74048B3}"/>
              </a:ext>
            </a:extLst>
          </p:cNvPr>
          <p:cNvCxnSpPr>
            <a:endCxn id="86" idx="0"/>
          </p:cNvCxnSpPr>
          <p:nvPr/>
        </p:nvCxnSpPr>
        <p:spPr>
          <a:xfrm flipH="1">
            <a:off x="8276282" y="2735363"/>
            <a:ext cx="4363" cy="304254"/>
          </a:xfrm>
          <a:prstGeom prst="line">
            <a:avLst/>
          </a:prstGeom>
          <a:ln w="190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3" name="Group 48">
            <a:extLst>
              <a:ext uri="{FF2B5EF4-FFF2-40B4-BE49-F238E27FC236}">
                <a16:creationId xmlns:a16="http://schemas.microsoft.com/office/drawing/2014/main" id="{ECF60A81-372D-4441-9BB6-3C875E7D791A}"/>
              </a:ext>
            </a:extLst>
          </p:cNvPr>
          <p:cNvGrpSpPr/>
          <p:nvPr/>
        </p:nvGrpSpPr>
        <p:grpSpPr>
          <a:xfrm>
            <a:off x="5885009" y="3581910"/>
            <a:ext cx="476733" cy="461665"/>
            <a:chOff x="2261112" y="2377058"/>
            <a:chExt cx="476733" cy="461665"/>
          </a:xfrm>
        </p:grpSpPr>
        <p:sp>
          <p:nvSpPr>
            <p:cNvPr id="94" name="TextBox 49">
              <a:extLst>
                <a:ext uri="{FF2B5EF4-FFF2-40B4-BE49-F238E27FC236}">
                  <a16:creationId xmlns:a16="http://schemas.microsoft.com/office/drawing/2014/main" id="{1FB54F3C-33B5-0E40-9F4A-FF523E42013F}"/>
                </a:ext>
              </a:extLst>
            </p:cNvPr>
            <p:cNvSpPr txBox="1"/>
            <p:nvPr/>
          </p:nvSpPr>
          <p:spPr>
            <a:xfrm>
              <a:off x="2261112" y="2377058"/>
              <a:ext cx="47673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/>
                <a:t>*</a:t>
              </a:r>
            </a:p>
          </p:txBody>
        </p:sp>
        <p:sp>
          <p:nvSpPr>
            <p:cNvPr id="95" name="Oval 50">
              <a:extLst>
                <a:ext uri="{FF2B5EF4-FFF2-40B4-BE49-F238E27FC236}">
                  <a16:creationId xmlns:a16="http://schemas.microsoft.com/office/drawing/2014/main" id="{AA878794-06E0-484A-B2C1-D7521E42735A}"/>
                </a:ext>
              </a:extLst>
            </p:cNvPr>
            <p:cNvSpPr/>
            <p:nvPr/>
          </p:nvSpPr>
          <p:spPr>
            <a:xfrm>
              <a:off x="2329809" y="2395297"/>
              <a:ext cx="330611" cy="316466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6" name="Oval 51">
            <a:extLst>
              <a:ext uri="{FF2B5EF4-FFF2-40B4-BE49-F238E27FC236}">
                <a16:creationId xmlns:a16="http://schemas.microsoft.com/office/drawing/2014/main" id="{1E881F34-8217-1F40-B410-EEE423915A1F}"/>
              </a:ext>
            </a:extLst>
          </p:cNvPr>
          <p:cNvSpPr/>
          <p:nvPr/>
        </p:nvSpPr>
        <p:spPr>
          <a:xfrm>
            <a:off x="5659181" y="3110146"/>
            <a:ext cx="330611" cy="316466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52">
                <a:extLst>
                  <a:ext uri="{FF2B5EF4-FFF2-40B4-BE49-F238E27FC236}">
                    <a16:creationId xmlns:a16="http://schemas.microsoft.com/office/drawing/2014/main" id="{19B51718-4A6E-7B4A-8C4C-44A0AF745BFE}"/>
                  </a:ext>
                </a:extLst>
              </p:cNvPr>
              <p:cNvSpPr txBox="1"/>
              <p:nvPr/>
            </p:nvSpPr>
            <p:spPr>
              <a:xfrm>
                <a:off x="5740133" y="3126944"/>
                <a:ext cx="19877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𝝈</m:t>
                      </m:r>
                    </m:oMath>
                  </m:oMathPara>
                </a14:m>
                <a:endParaRPr lang="en-US" b="1"/>
              </a:p>
            </p:txBody>
          </p:sp>
        </mc:Choice>
        <mc:Fallback xmlns="">
          <p:sp>
            <p:nvSpPr>
              <p:cNvPr id="97" name="TextBox 52">
                <a:extLst>
                  <a:ext uri="{FF2B5EF4-FFF2-40B4-BE49-F238E27FC236}">
                    <a16:creationId xmlns:a16="http://schemas.microsoft.com/office/drawing/2014/main" id="{19B51718-4A6E-7B4A-8C4C-44A0AF745B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0133" y="3126944"/>
                <a:ext cx="198772" cy="276999"/>
              </a:xfrm>
              <a:prstGeom prst="rect">
                <a:avLst/>
              </a:prstGeom>
              <a:blipFill>
                <a:blip r:embed="rId8"/>
                <a:stretch>
                  <a:fillRect l="-11765" r="-117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8" name="Group 55">
            <a:extLst>
              <a:ext uri="{FF2B5EF4-FFF2-40B4-BE49-F238E27FC236}">
                <a16:creationId xmlns:a16="http://schemas.microsoft.com/office/drawing/2014/main" id="{3C2A9749-7C25-F14D-BB88-DD45AFE7EA08}"/>
              </a:ext>
            </a:extLst>
          </p:cNvPr>
          <p:cNvGrpSpPr/>
          <p:nvPr/>
        </p:nvGrpSpPr>
        <p:grpSpPr>
          <a:xfrm>
            <a:off x="5953306" y="2581568"/>
            <a:ext cx="634581" cy="338554"/>
            <a:chOff x="7244369" y="3385977"/>
            <a:chExt cx="634581" cy="338554"/>
          </a:xfrm>
        </p:grpSpPr>
        <p:sp>
          <p:nvSpPr>
            <p:cNvPr id="99" name="Oval 56">
              <a:extLst>
                <a:ext uri="{FF2B5EF4-FFF2-40B4-BE49-F238E27FC236}">
                  <a16:creationId xmlns:a16="http://schemas.microsoft.com/office/drawing/2014/main" id="{36BDC0CF-4A63-424E-98C2-7DAE6D5659F7}"/>
                </a:ext>
              </a:extLst>
            </p:cNvPr>
            <p:cNvSpPr/>
            <p:nvPr/>
          </p:nvSpPr>
          <p:spPr>
            <a:xfrm>
              <a:off x="7253822" y="3397019"/>
              <a:ext cx="582142" cy="31646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  <a:ln w="254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TextBox 57">
              <a:extLst>
                <a:ext uri="{FF2B5EF4-FFF2-40B4-BE49-F238E27FC236}">
                  <a16:creationId xmlns:a16="http://schemas.microsoft.com/office/drawing/2014/main" id="{004F9DC0-6A60-7343-B931-87E6FD6619E6}"/>
                </a:ext>
              </a:extLst>
            </p:cNvPr>
            <p:cNvSpPr txBox="1"/>
            <p:nvPr/>
          </p:nvSpPr>
          <p:spPr>
            <a:xfrm>
              <a:off x="7244369" y="3385977"/>
              <a:ext cx="63458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/>
                <a:t>ops</a:t>
              </a:r>
              <a:endParaRPr lang="en-US" sz="1600" dirty="0"/>
            </a:p>
          </p:txBody>
        </p:sp>
      </p:grpSp>
      <p:grpSp>
        <p:nvGrpSpPr>
          <p:cNvPr id="101" name="Group 58">
            <a:extLst>
              <a:ext uri="{FF2B5EF4-FFF2-40B4-BE49-F238E27FC236}">
                <a16:creationId xmlns:a16="http://schemas.microsoft.com/office/drawing/2014/main" id="{00262B5F-E5A9-BD4D-92A5-9EC58F59C707}"/>
              </a:ext>
            </a:extLst>
          </p:cNvPr>
          <p:cNvGrpSpPr/>
          <p:nvPr/>
        </p:nvGrpSpPr>
        <p:grpSpPr>
          <a:xfrm>
            <a:off x="7559856" y="3525828"/>
            <a:ext cx="733573" cy="338554"/>
            <a:chOff x="8774486" y="4387239"/>
            <a:chExt cx="733573" cy="338554"/>
          </a:xfrm>
        </p:grpSpPr>
        <p:sp>
          <p:nvSpPr>
            <p:cNvPr id="102" name="Oval 59">
              <a:extLst>
                <a:ext uri="{FF2B5EF4-FFF2-40B4-BE49-F238E27FC236}">
                  <a16:creationId xmlns:a16="http://schemas.microsoft.com/office/drawing/2014/main" id="{67D8E35E-CEB3-834C-86D1-50E1D5AE7057}"/>
                </a:ext>
              </a:extLst>
            </p:cNvPr>
            <p:cNvSpPr/>
            <p:nvPr/>
          </p:nvSpPr>
          <p:spPr>
            <a:xfrm>
              <a:off x="8842713" y="4403292"/>
              <a:ext cx="582142" cy="31646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  <a:ln w="254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TextBox 60">
              <a:extLst>
                <a:ext uri="{FF2B5EF4-FFF2-40B4-BE49-F238E27FC236}">
                  <a16:creationId xmlns:a16="http://schemas.microsoft.com/office/drawing/2014/main" id="{3587C7D2-79A2-1949-ACBF-E381EF9492D7}"/>
                </a:ext>
              </a:extLst>
            </p:cNvPr>
            <p:cNvSpPr txBox="1"/>
            <p:nvPr/>
          </p:nvSpPr>
          <p:spPr>
            <a:xfrm>
              <a:off x="8774486" y="4387239"/>
              <a:ext cx="73357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/>
                <a:t>ops</a:t>
              </a:r>
              <a:endParaRPr lang="en-US" sz="1600" dirty="0"/>
            </a:p>
          </p:txBody>
        </p:sp>
      </p:grpSp>
      <p:cxnSp>
        <p:nvCxnSpPr>
          <p:cNvPr id="104" name="Straight Connector 61">
            <a:extLst>
              <a:ext uri="{FF2B5EF4-FFF2-40B4-BE49-F238E27FC236}">
                <a16:creationId xmlns:a16="http://schemas.microsoft.com/office/drawing/2014/main" id="{DF69F1DD-C900-5645-952B-5A6904DDE82D}"/>
              </a:ext>
            </a:extLst>
          </p:cNvPr>
          <p:cNvCxnSpPr>
            <a:endCxn id="86" idx="3"/>
          </p:cNvCxnSpPr>
          <p:nvPr/>
        </p:nvCxnSpPr>
        <p:spPr>
          <a:xfrm flipV="1">
            <a:off x="7919154" y="3309739"/>
            <a:ext cx="240239" cy="232143"/>
          </a:xfrm>
          <a:prstGeom prst="line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Rectangle: Rounded Corners 66">
            <a:extLst>
              <a:ext uri="{FF2B5EF4-FFF2-40B4-BE49-F238E27FC236}">
                <a16:creationId xmlns:a16="http://schemas.microsoft.com/office/drawing/2014/main" id="{59D3F2B0-E01D-8549-9D1A-384D1E5FD106}"/>
              </a:ext>
            </a:extLst>
          </p:cNvPr>
          <p:cNvSpPr/>
          <p:nvPr/>
        </p:nvSpPr>
        <p:spPr>
          <a:xfrm>
            <a:off x="5494547" y="2422706"/>
            <a:ext cx="1232713" cy="1946560"/>
          </a:xfrm>
          <a:prstGeom prst="roundRect">
            <a:avLst/>
          </a:prstGeom>
          <a:noFill/>
          <a:ln w="25400">
            <a:solidFill>
              <a:schemeClr val="tx1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4057322111">
                  <a:custGeom>
                    <a:avLst/>
                    <a:gdLst>
                      <a:gd name="connsiteX0" fmla="*/ 0 w 1232713"/>
                      <a:gd name="connsiteY0" fmla="*/ 205456 h 1946560"/>
                      <a:gd name="connsiteX1" fmla="*/ 205456 w 1232713"/>
                      <a:gd name="connsiteY1" fmla="*/ 0 h 1946560"/>
                      <a:gd name="connsiteX2" fmla="*/ 632793 w 1232713"/>
                      <a:gd name="connsiteY2" fmla="*/ 0 h 1946560"/>
                      <a:gd name="connsiteX3" fmla="*/ 1027257 w 1232713"/>
                      <a:gd name="connsiteY3" fmla="*/ 0 h 1946560"/>
                      <a:gd name="connsiteX4" fmla="*/ 1232713 w 1232713"/>
                      <a:gd name="connsiteY4" fmla="*/ 205456 h 1946560"/>
                      <a:gd name="connsiteX5" fmla="*/ 1232713 w 1232713"/>
                      <a:gd name="connsiteY5" fmla="*/ 701982 h 1946560"/>
                      <a:gd name="connsiteX6" fmla="*/ 1232713 w 1232713"/>
                      <a:gd name="connsiteY6" fmla="*/ 1244578 h 1946560"/>
                      <a:gd name="connsiteX7" fmla="*/ 1232713 w 1232713"/>
                      <a:gd name="connsiteY7" fmla="*/ 1741104 h 1946560"/>
                      <a:gd name="connsiteX8" fmla="*/ 1027257 w 1232713"/>
                      <a:gd name="connsiteY8" fmla="*/ 1946560 h 1946560"/>
                      <a:gd name="connsiteX9" fmla="*/ 632793 w 1232713"/>
                      <a:gd name="connsiteY9" fmla="*/ 1946560 h 1946560"/>
                      <a:gd name="connsiteX10" fmla="*/ 205456 w 1232713"/>
                      <a:gd name="connsiteY10" fmla="*/ 1946560 h 1946560"/>
                      <a:gd name="connsiteX11" fmla="*/ 0 w 1232713"/>
                      <a:gd name="connsiteY11" fmla="*/ 1741104 h 1946560"/>
                      <a:gd name="connsiteX12" fmla="*/ 0 w 1232713"/>
                      <a:gd name="connsiteY12" fmla="*/ 1198508 h 1946560"/>
                      <a:gd name="connsiteX13" fmla="*/ 0 w 1232713"/>
                      <a:gd name="connsiteY13" fmla="*/ 732695 h 1946560"/>
                      <a:gd name="connsiteX14" fmla="*/ 0 w 1232713"/>
                      <a:gd name="connsiteY14" fmla="*/ 205456 h 19465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1232713" h="1946560" extrusionOk="0">
                        <a:moveTo>
                          <a:pt x="0" y="205456"/>
                        </a:moveTo>
                        <a:cubicBezTo>
                          <a:pt x="16141" y="113090"/>
                          <a:pt x="85250" y="-10656"/>
                          <a:pt x="205456" y="0"/>
                        </a:cubicBezTo>
                        <a:cubicBezTo>
                          <a:pt x="353320" y="20382"/>
                          <a:pt x="505295" y="2364"/>
                          <a:pt x="632793" y="0"/>
                        </a:cubicBezTo>
                        <a:cubicBezTo>
                          <a:pt x="760291" y="-2364"/>
                          <a:pt x="886912" y="11095"/>
                          <a:pt x="1027257" y="0"/>
                        </a:cubicBezTo>
                        <a:cubicBezTo>
                          <a:pt x="1135711" y="1655"/>
                          <a:pt x="1234355" y="104321"/>
                          <a:pt x="1232713" y="205456"/>
                        </a:cubicBezTo>
                        <a:cubicBezTo>
                          <a:pt x="1213512" y="332216"/>
                          <a:pt x="1239062" y="508321"/>
                          <a:pt x="1232713" y="701982"/>
                        </a:cubicBezTo>
                        <a:cubicBezTo>
                          <a:pt x="1226364" y="895643"/>
                          <a:pt x="1242055" y="1038479"/>
                          <a:pt x="1232713" y="1244578"/>
                        </a:cubicBezTo>
                        <a:cubicBezTo>
                          <a:pt x="1223371" y="1450677"/>
                          <a:pt x="1223502" y="1509289"/>
                          <a:pt x="1232713" y="1741104"/>
                        </a:cubicBezTo>
                        <a:cubicBezTo>
                          <a:pt x="1214354" y="1839110"/>
                          <a:pt x="1140526" y="1943271"/>
                          <a:pt x="1027257" y="1946560"/>
                        </a:cubicBezTo>
                        <a:cubicBezTo>
                          <a:pt x="929887" y="1943512"/>
                          <a:pt x="746542" y="1952348"/>
                          <a:pt x="632793" y="1946560"/>
                        </a:cubicBezTo>
                        <a:cubicBezTo>
                          <a:pt x="519044" y="1940772"/>
                          <a:pt x="309133" y="1953662"/>
                          <a:pt x="205456" y="1946560"/>
                        </a:cubicBezTo>
                        <a:cubicBezTo>
                          <a:pt x="72250" y="1947936"/>
                          <a:pt x="-6598" y="1855664"/>
                          <a:pt x="0" y="1741104"/>
                        </a:cubicBezTo>
                        <a:cubicBezTo>
                          <a:pt x="-7080" y="1553803"/>
                          <a:pt x="2017" y="1438591"/>
                          <a:pt x="0" y="1198508"/>
                        </a:cubicBezTo>
                        <a:cubicBezTo>
                          <a:pt x="-2017" y="958425"/>
                          <a:pt x="-15354" y="848972"/>
                          <a:pt x="0" y="732695"/>
                        </a:cubicBezTo>
                        <a:cubicBezTo>
                          <a:pt x="15354" y="616418"/>
                          <a:pt x="-18861" y="355386"/>
                          <a:pt x="0" y="205456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: Rounded Corners 67">
            <a:extLst>
              <a:ext uri="{FF2B5EF4-FFF2-40B4-BE49-F238E27FC236}">
                <a16:creationId xmlns:a16="http://schemas.microsoft.com/office/drawing/2014/main" id="{030CA95E-C37F-BC49-9A2F-ADA2831B0D61}"/>
              </a:ext>
            </a:extLst>
          </p:cNvPr>
          <p:cNvSpPr/>
          <p:nvPr/>
        </p:nvSpPr>
        <p:spPr>
          <a:xfrm>
            <a:off x="7559856" y="2422706"/>
            <a:ext cx="1232713" cy="1948378"/>
          </a:xfrm>
          <a:prstGeom prst="roundRect">
            <a:avLst/>
          </a:prstGeom>
          <a:noFill/>
          <a:ln w="25400">
            <a:solidFill>
              <a:schemeClr val="tx1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4057322111">
                  <a:custGeom>
                    <a:avLst/>
                    <a:gdLst>
                      <a:gd name="connsiteX0" fmla="*/ 0 w 1232713"/>
                      <a:gd name="connsiteY0" fmla="*/ 205456 h 1948378"/>
                      <a:gd name="connsiteX1" fmla="*/ 205456 w 1232713"/>
                      <a:gd name="connsiteY1" fmla="*/ 0 h 1948378"/>
                      <a:gd name="connsiteX2" fmla="*/ 632793 w 1232713"/>
                      <a:gd name="connsiteY2" fmla="*/ 0 h 1948378"/>
                      <a:gd name="connsiteX3" fmla="*/ 1027257 w 1232713"/>
                      <a:gd name="connsiteY3" fmla="*/ 0 h 1948378"/>
                      <a:gd name="connsiteX4" fmla="*/ 1232713 w 1232713"/>
                      <a:gd name="connsiteY4" fmla="*/ 205456 h 1948378"/>
                      <a:gd name="connsiteX5" fmla="*/ 1232713 w 1232713"/>
                      <a:gd name="connsiteY5" fmla="*/ 702570 h 1948378"/>
                      <a:gd name="connsiteX6" fmla="*/ 1232713 w 1232713"/>
                      <a:gd name="connsiteY6" fmla="*/ 1245808 h 1948378"/>
                      <a:gd name="connsiteX7" fmla="*/ 1232713 w 1232713"/>
                      <a:gd name="connsiteY7" fmla="*/ 1742922 h 1948378"/>
                      <a:gd name="connsiteX8" fmla="*/ 1027257 w 1232713"/>
                      <a:gd name="connsiteY8" fmla="*/ 1948378 h 1948378"/>
                      <a:gd name="connsiteX9" fmla="*/ 632793 w 1232713"/>
                      <a:gd name="connsiteY9" fmla="*/ 1948378 h 1948378"/>
                      <a:gd name="connsiteX10" fmla="*/ 205456 w 1232713"/>
                      <a:gd name="connsiteY10" fmla="*/ 1948378 h 1948378"/>
                      <a:gd name="connsiteX11" fmla="*/ 0 w 1232713"/>
                      <a:gd name="connsiteY11" fmla="*/ 1742922 h 1948378"/>
                      <a:gd name="connsiteX12" fmla="*/ 0 w 1232713"/>
                      <a:gd name="connsiteY12" fmla="*/ 1199684 h 1948378"/>
                      <a:gd name="connsiteX13" fmla="*/ 0 w 1232713"/>
                      <a:gd name="connsiteY13" fmla="*/ 733319 h 1948378"/>
                      <a:gd name="connsiteX14" fmla="*/ 0 w 1232713"/>
                      <a:gd name="connsiteY14" fmla="*/ 205456 h 19483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1232713" h="1948378" extrusionOk="0">
                        <a:moveTo>
                          <a:pt x="0" y="205456"/>
                        </a:moveTo>
                        <a:cubicBezTo>
                          <a:pt x="16141" y="113090"/>
                          <a:pt x="85250" y="-10656"/>
                          <a:pt x="205456" y="0"/>
                        </a:cubicBezTo>
                        <a:cubicBezTo>
                          <a:pt x="353320" y="20382"/>
                          <a:pt x="505295" y="2364"/>
                          <a:pt x="632793" y="0"/>
                        </a:cubicBezTo>
                        <a:cubicBezTo>
                          <a:pt x="760291" y="-2364"/>
                          <a:pt x="886912" y="11095"/>
                          <a:pt x="1027257" y="0"/>
                        </a:cubicBezTo>
                        <a:cubicBezTo>
                          <a:pt x="1135711" y="1655"/>
                          <a:pt x="1234355" y="104321"/>
                          <a:pt x="1232713" y="205456"/>
                        </a:cubicBezTo>
                        <a:cubicBezTo>
                          <a:pt x="1220029" y="419631"/>
                          <a:pt x="1210146" y="575592"/>
                          <a:pt x="1232713" y="702570"/>
                        </a:cubicBezTo>
                        <a:cubicBezTo>
                          <a:pt x="1255280" y="829548"/>
                          <a:pt x="1206524" y="1118117"/>
                          <a:pt x="1232713" y="1245808"/>
                        </a:cubicBezTo>
                        <a:cubicBezTo>
                          <a:pt x="1258902" y="1373499"/>
                          <a:pt x="1228487" y="1626268"/>
                          <a:pt x="1232713" y="1742922"/>
                        </a:cubicBezTo>
                        <a:cubicBezTo>
                          <a:pt x="1214354" y="1840928"/>
                          <a:pt x="1140526" y="1945089"/>
                          <a:pt x="1027257" y="1948378"/>
                        </a:cubicBezTo>
                        <a:cubicBezTo>
                          <a:pt x="929887" y="1945330"/>
                          <a:pt x="746542" y="1954166"/>
                          <a:pt x="632793" y="1948378"/>
                        </a:cubicBezTo>
                        <a:cubicBezTo>
                          <a:pt x="519044" y="1942590"/>
                          <a:pt x="309133" y="1955480"/>
                          <a:pt x="205456" y="1948378"/>
                        </a:cubicBezTo>
                        <a:cubicBezTo>
                          <a:pt x="72250" y="1949754"/>
                          <a:pt x="-6598" y="1857482"/>
                          <a:pt x="0" y="1742922"/>
                        </a:cubicBezTo>
                        <a:cubicBezTo>
                          <a:pt x="-2546" y="1605547"/>
                          <a:pt x="1207" y="1347816"/>
                          <a:pt x="0" y="1199684"/>
                        </a:cubicBezTo>
                        <a:cubicBezTo>
                          <a:pt x="-1207" y="1051552"/>
                          <a:pt x="-3760" y="843980"/>
                          <a:pt x="0" y="733319"/>
                        </a:cubicBezTo>
                        <a:cubicBezTo>
                          <a:pt x="3760" y="622659"/>
                          <a:pt x="-608" y="361869"/>
                          <a:pt x="0" y="205456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7" name="Straight Arrow Connector 68">
            <a:extLst>
              <a:ext uri="{FF2B5EF4-FFF2-40B4-BE49-F238E27FC236}">
                <a16:creationId xmlns:a16="http://schemas.microsoft.com/office/drawing/2014/main" id="{C3D4DD92-15D1-3048-8BD6-C252C1CB4D3B}"/>
              </a:ext>
            </a:extLst>
          </p:cNvPr>
          <p:cNvCxnSpPr>
            <a:cxnSpLocks/>
            <a:stCxn id="100" idx="3"/>
            <a:endCxn id="103" idx="1"/>
          </p:cNvCxnSpPr>
          <p:nvPr/>
        </p:nvCxnSpPr>
        <p:spPr>
          <a:xfrm>
            <a:off x="6587887" y="2750845"/>
            <a:ext cx="971969" cy="944260"/>
          </a:xfrm>
          <a:prstGeom prst="straightConnector1">
            <a:avLst/>
          </a:prstGeom>
          <a:ln>
            <a:solidFill>
              <a:srgbClr val="C00000"/>
            </a:solidFill>
            <a:prstDash val="sysDash"/>
            <a:headEnd type="triangle" w="med" len="med"/>
            <a:tailEnd type="triangle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08" name="组合 107">
            <a:extLst>
              <a:ext uri="{FF2B5EF4-FFF2-40B4-BE49-F238E27FC236}">
                <a16:creationId xmlns:a16="http://schemas.microsoft.com/office/drawing/2014/main" id="{6091F4F6-1AE3-064D-ACD7-7BBF75D25F22}"/>
              </a:ext>
            </a:extLst>
          </p:cNvPr>
          <p:cNvGrpSpPr/>
          <p:nvPr/>
        </p:nvGrpSpPr>
        <p:grpSpPr>
          <a:xfrm>
            <a:off x="5616441" y="4608563"/>
            <a:ext cx="971446" cy="1228966"/>
            <a:chOff x="7098717" y="4674592"/>
            <a:chExt cx="971446" cy="1228966"/>
          </a:xfrm>
        </p:grpSpPr>
        <p:sp>
          <p:nvSpPr>
            <p:cNvPr id="109" name="TextBox 47">
              <a:extLst>
                <a:ext uri="{FF2B5EF4-FFF2-40B4-BE49-F238E27FC236}">
                  <a16:creationId xmlns:a16="http://schemas.microsoft.com/office/drawing/2014/main" id="{84ADC5F6-7236-C541-A7F3-B495E1F7FB15}"/>
                </a:ext>
              </a:extLst>
            </p:cNvPr>
            <p:cNvSpPr txBox="1"/>
            <p:nvPr/>
          </p:nvSpPr>
          <p:spPr>
            <a:xfrm>
              <a:off x="7098717" y="5534226"/>
              <a:ext cx="9714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Server</a:t>
              </a:r>
              <a:r>
                <a:rPr lang="en-US" altLang="zh-CN" baseline="-25000" dirty="0"/>
                <a:t>2</a:t>
              </a:r>
              <a:endParaRPr lang="en-US" baseline="-25000" dirty="0"/>
            </a:p>
          </p:txBody>
        </p:sp>
        <p:pic>
          <p:nvPicPr>
            <p:cNvPr id="110" name="图片 109">
              <a:extLst>
                <a:ext uri="{FF2B5EF4-FFF2-40B4-BE49-F238E27FC236}">
                  <a16:creationId xmlns:a16="http://schemas.microsoft.com/office/drawing/2014/main" id="{FA1FFAB7-2ECE-704F-A8C5-F38FF018AF0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331847" y="4674592"/>
              <a:ext cx="508000" cy="914400"/>
            </a:xfrm>
            <a:prstGeom prst="rect">
              <a:avLst/>
            </a:prstGeom>
          </p:spPr>
        </p:pic>
      </p:grpSp>
      <p:grpSp>
        <p:nvGrpSpPr>
          <p:cNvPr id="111" name="组合 110">
            <a:extLst>
              <a:ext uri="{FF2B5EF4-FFF2-40B4-BE49-F238E27FC236}">
                <a16:creationId xmlns:a16="http://schemas.microsoft.com/office/drawing/2014/main" id="{DCBF9A7D-33AB-9B4A-AE71-6332E81F2FFE}"/>
              </a:ext>
            </a:extLst>
          </p:cNvPr>
          <p:cNvGrpSpPr/>
          <p:nvPr/>
        </p:nvGrpSpPr>
        <p:grpSpPr>
          <a:xfrm>
            <a:off x="7638435" y="4623003"/>
            <a:ext cx="1053697" cy="1212843"/>
            <a:chOff x="9120711" y="4689032"/>
            <a:chExt cx="1053697" cy="1212843"/>
          </a:xfrm>
        </p:grpSpPr>
        <p:sp>
          <p:nvSpPr>
            <p:cNvPr id="112" name="TextBox 54">
              <a:extLst>
                <a:ext uri="{FF2B5EF4-FFF2-40B4-BE49-F238E27FC236}">
                  <a16:creationId xmlns:a16="http://schemas.microsoft.com/office/drawing/2014/main" id="{1C7705EC-5FA9-BF43-A29C-8633C01DC2BC}"/>
                </a:ext>
              </a:extLst>
            </p:cNvPr>
            <p:cNvSpPr txBox="1"/>
            <p:nvPr/>
          </p:nvSpPr>
          <p:spPr>
            <a:xfrm>
              <a:off x="9120711" y="5532543"/>
              <a:ext cx="10536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Server</a:t>
              </a:r>
              <a:r>
                <a:rPr lang="en-US" altLang="zh-CN" baseline="-25000" dirty="0"/>
                <a:t>3</a:t>
              </a:r>
              <a:endParaRPr lang="en-US" baseline="-25000" dirty="0"/>
            </a:p>
          </p:txBody>
        </p:sp>
        <p:pic>
          <p:nvPicPr>
            <p:cNvPr id="113" name="图片 112">
              <a:extLst>
                <a:ext uri="{FF2B5EF4-FFF2-40B4-BE49-F238E27FC236}">
                  <a16:creationId xmlns:a16="http://schemas.microsoft.com/office/drawing/2014/main" id="{BD8A6658-8537-2246-9B3A-479F5A90B19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420079" y="4689032"/>
              <a:ext cx="508000" cy="914400"/>
            </a:xfrm>
            <a:prstGeom prst="rect">
              <a:avLst/>
            </a:prstGeom>
          </p:spPr>
        </p:pic>
      </p:grpSp>
      <p:grpSp>
        <p:nvGrpSpPr>
          <p:cNvPr id="114" name="Group 38">
            <a:extLst>
              <a:ext uri="{FF2B5EF4-FFF2-40B4-BE49-F238E27FC236}">
                <a16:creationId xmlns:a16="http://schemas.microsoft.com/office/drawing/2014/main" id="{DE73173A-2240-6E4E-8CDA-A75384148BB9}"/>
              </a:ext>
            </a:extLst>
          </p:cNvPr>
          <p:cNvGrpSpPr/>
          <p:nvPr/>
        </p:nvGrpSpPr>
        <p:grpSpPr>
          <a:xfrm>
            <a:off x="10253212" y="3019561"/>
            <a:ext cx="476733" cy="461665"/>
            <a:chOff x="2261112" y="2377058"/>
            <a:chExt cx="476733" cy="461665"/>
          </a:xfrm>
        </p:grpSpPr>
        <p:sp>
          <p:nvSpPr>
            <p:cNvPr id="115" name="TextBox 39">
              <a:extLst>
                <a:ext uri="{FF2B5EF4-FFF2-40B4-BE49-F238E27FC236}">
                  <a16:creationId xmlns:a16="http://schemas.microsoft.com/office/drawing/2014/main" id="{CD06EE96-6659-4C47-AA4F-84F70EDEF62B}"/>
                </a:ext>
              </a:extLst>
            </p:cNvPr>
            <p:cNvSpPr txBox="1"/>
            <p:nvPr/>
          </p:nvSpPr>
          <p:spPr>
            <a:xfrm>
              <a:off x="2261112" y="2377058"/>
              <a:ext cx="47673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/>
                <a:t>*</a:t>
              </a:r>
            </a:p>
          </p:txBody>
        </p:sp>
        <p:sp>
          <p:nvSpPr>
            <p:cNvPr id="116" name="Oval 40">
              <a:extLst>
                <a:ext uri="{FF2B5EF4-FFF2-40B4-BE49-F238E27FC236}">
                  <a16:creationId xmlns:a16="http://schemas.microsoft.com/office/drawing/2014/main" id="{8C759C85-63E3-AA47-9C0D-484D2F52B70F}"/>
                </a:ext>
              </a:extLst>
            </p:cNvPr>
            <p:cNvSpPr/>
            <p:nvPr/>
          </p:nvSpPr>
          <p:spPr>
            <a:xfrm>
              <a:off x="2329809" y="2395297"/>
              <a:ext cx="330611" cy="316466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17" name="Straight Connector 42">
            <a:extLst>
              <a:ext uri="{FF2B5EF4-FFF2-40B4-BE49-F238E27FC236}">
                <a16:creationId xmlns:a16="http://schemas.microsoft.com/office/drawing/2014/main" id="{D842A8CB-A8A4-264F-9C06-F814549EBF3B}"/>
              </a:ext>
            </a:extLst>
          </p:cNvPr>
          <p:cNvCxnSpPr>
            <a:stCxn id="118" idx="0"/>
            <a:endCxn id="116" idx="5"/>
          </p:cNvCxnSpPr>
          <p:nvPr/>
        </p:nvCxnSpPr>
        <p:spPr>
          <a:xfrm flipH="1" flipV="1">
            <a:off x="10604102" y="3307920"/>
            <a:ext cx="203866" cy="274028"/>
          </a:xfrm>
          <a:prstGeom prst="line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TextBox 43">
                <a:extLst>
                  <a:ext uri="{FF2B5EF4-FFF2-40B4-BE49-F238E27FC236}">
                    <a16:creationId xmlns:a16="http://schemas.microsoft.com/office/drawing/2014/main" id="{B4E56543-06E9-534B-BAEE-0C7614A2A582}"/>
                  </a:ext>
                </a:extLst>
              </p:cNvPr>
              <p:cNvSpPr txBox="1"/>
              <p:nvPr/>
            </p:nvSpPr>
            <p:spPr>
              <a:xfrm>
                <a:off x="10612434" y="3581949"/>
                <a:ext cx="39106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/>
              </a:p>
            </p:txBody>
          </p:sp>
        </mc:Choice>
        <mc:Fallback xmlns="">
          <p:sp>
            <p:nvSpPr>
              <p:cNvPr id="118" name="TextBox 43">
                <a:extLst>
                  <a:ext uri="{FF2B5EF4-FFF2-40B4-BE49-F238E27FC236}">
                    <a16:creationId xmlns:a16="http://schemas.microsoft.com/office/drawing/2014/main" id="{B4E56543-06E9-534B-BAEE-0C7614A2A5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12434" y="3581949"/>
                <a:ext cx="391068" cy="276999"/>
              </a:xfrm>
              <a:prstGeom prst="rect">
                <a:avLst/>
              </a:prstGeom>
              <a:blipFill>
                <a:blip r:embed="rId14"/>
                <a:stretch>
                  <a:fillRect l="-12903" r="-6452" b="-130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TextBox 45">
                <a:extLst>
                  <a:ext uri="{FF2B5EF4-FFF2-40B4-BE49-F238E27FC236}">
                    <a16:creationId xmlns:a16="http://schemas.microsoft.com/office/drawing/2014/main" id="{C5DE1CE9-237A-C845-B161-1DD4118EE616}"/>
                  </a:ext>
                </a:extLst>
              </p:cNvPr>
              <p:cNvSpPr txBox="1"/>
              <p:nvPr/>
            </p:nvSpPr>
            <p:spPr>
              <a:xfrm>
                <a:off x="10278041" y="2789279"/>
                <a:ext cx="19877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𝒀</m:t>
                      </m:r>
                    </m:oMath>
                  </m:oMathPara>
                </a14:m>
                <a:endParaRPr lang="en-US" b="1"/>
              </a:p>
            </p:txBody>
          </p:sp>
        </mc:Choice>
        <mc:Fallback xmlns="">
          <p:sp>
            <p:nvSpPr>
              <p:cNvPr id="119" name="TextBox 45">
                <a:extLst>
                  <a:ext uri="{FF2B5EF4-FFF2-40B4-BE49-F238E27FC236}">
                    <a16:creationId xmlns:a16="http://schemas.microsoft.com/office/drawing/2014/main" id="{C5DE1CE9-237A-C845-B161-1DD4118EE6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78041" y="2789279"/>
                <a:ext cx="198772" cy="276999"/>
              </a:xfrm>
              <a:prstGeom prst="rect">
                <a:avLst/>
              </a:prstGeom>
              <a:blipFill>
                <a:blip r:embed="rId15"/>
                <a:stretch>
                  <a:fillRect l="-23529" r="-17647" b="-454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0" name="Straight Connector 46">
            <a:extLst>
              <a:ext uri="{FF2B5EF4-FFF2-40B4-BE49-F238E27FC236}">
                <a16:creationId xmlns:a16="http://schemas.microsoft.com/office/drawing/2014/main" id="{8558A8EC-D74D-A344-8F34-42595D9B6FB3}"/>
              </a:ext>
            </a:extLst>
          </p:cNvPr>
          <p:cNvCxnSpPr>
            <a:endCxn id="116" idx="0"/>
          </p:cNvCxnSpPr>
          <p:nvPr/>
        </p:nvCxnSpPr>
        <p:spPr>
          <a:xfrm flipH="1">
            <a:off x="10487215" y="2733545"/>
            <a:ext cx="4363" cy="304254"/>
          </a:xfrm>
          <a:prstGeom prst="line">
            <a:avLst/>
          </a:prstGeom>
          <a:ln w="190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1" name="Group 58">
            <a:extLst>
              <a:ext uri="{FF2B5EF4-FFF2-40B4-BE49-F238E27FC236}">
                <a16:creationId xmlns:a16="http://schemas.microsoft.com/office/drawing/2014/main" id="{98AAAB44-1304-F24C-B5B6-B112F6AA73F6}"/>
              </a:ext>
            </a:extLst>
          </p:cNvPr>
          <p:cNvGrpSpPr/>
          <p:nvPr/>
        </p:nvGrpSpPr>
        <p:grpSpPr>
          <a:xfrm>
            <a:off x="9770789" y="3524010"/>
            <a:ext cx="733573" cy="338554"/>
            <a:chOff x="8774486" y="4387239"/>
            <a:chExt cx="733573" cy="338554"/>
          </a:xfrm>
        </p:grpSpPr>
        <p:sp>
          <p:nvSpPr>
            <p:cNvPr id="122" name="Oval 59">
              <a:extLst>
                <a:ext uri="{FF2B5EF4-FFF2-40B4-BE49-F238E27FC236}">
                  <a16:creationId xmlns:a16="http://schemas.microsoft.com/office/drawing/2014/main" id="{677819D1-C429-F748-92BF-F7B09ED8C515}"/>
                </a:ext>
              </a:extLst>
            </p:cNvPr>
            <p:cNvSpPr/>
            <p:nvPr/>
          </p:nvSpPr>
          <p:spPr>
            <a:xfrm>
              <a:off x="8842713" y="4403292"/>
              <a:ext cx="582142" cy="31646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  <a:ln w="254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TextBox 60">
              <a:extLst>
                <a:ext uri="{FF2B5EF4-FFF2-40B4-BE49-F238E27FC236}">
                  <a16:creationId xmlns:a16="http://schemas.microsoft.com/office/drawing/2014/main" id="{B3B3D908-05CA-5B49-B64A-F8D96C624653}"/>
                </a:ext>
              </a:extLst>
            </p:cNvPr>
            <p:cNvSpPr txBox="1"/>
            <p:nvPr/>
          </p:nvSpPr>
          <p:spPr>
            <a:xfrm>
              <a:off x="8774486" y="4387239"/>
              <a:ext cx="73357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/>
                <a:t>ops</a:t>
              </a:r>
              <a:endParaRPr lang="en-US" sz="1600" dirty="0"/>
            </a:p>
          </p:txBody>
        </p:sp>
      </p:grpSp>
      <p:cxnSp>
        <p:nvCxnSpPr>
          <p:cNvPr id="124" name="Straight Connector 61">
            <a:extLst>
              <a:ext uri="{FF2B5EF4-FFF2-40B4-BE49-F238E27FC236}">
                <a16:creationId xmlns:a16="http://schemas.microsoft.com/office/drawing/2014/main" id="{5F1D4C0D-D58B-4645-B9B3-4592B2C91AD3}"/>
              </a:ext>
            </a:extLst>
          </p:cNvPr>
          <p:cNvCxnSpPr>
            <a:endCxn id="116" idx="3"/>
          </p:cNvCxnSpPr>
          <p:nvPr/>
        </p:nvCxnSpPr>
        <p:spPr>
          <a:xfrm flipV="1">
            <a:off x="10130087" y="3307921"/>
            <a:ext cx="240239" cy="232143"/>
          </a:xfrm>
          <a:prstGeom prst="line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Rectangle: Rounded Corners 67">
            <a:extLst>
              <a:ext uri="{FF2B5EF4-FFF2-40B4-BE49-F238E27FC236}">
                <a16:creationId xmlns:a16="http://schemas.microsoft.com/office/drawing/2014/main" id="{D3D9862E-CA95-CB40-BCED-43C616174DA3}"/>
              </a:ext>
            </a:extLst>
          </p:cNvPr>
          <p:cNvSpPr/>
          <p:nvPr/>
        </p:nvSpPr>
        <p:spPr>
          <a:xfrm>
            <a:off x="9770789" y="2420888"/>
            <a:ext cx="1232713" cy="1948378"/>
          </a:xfrm>
          <a:prstGeom prst="roundRect">
            <a:avLst/>
          </a:prstGeom>
          <a:noFill/>
          <a:ln w="25400">
            <a:solidFill>
              <a:schemeClr val="tx1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4057322111">
                  <a:custGeom>
                    <a:avLst/>
                    <a:gdLst>
                      <a:gd name="connsiteX0" fmla="*/ 0 w 1232713"/>
                      <a:gd name="connsiteY0" fmla="*/ 205456 h 1948378"/>
                      <a:gd name="connsiteX1" fmla="*/ 205456 w 1232713"/>
                      <a:gd name="connsiteY1" fmla="*/ 0 h 1948378"/>
                      <a:gd name="connsiteX2" fmla="*/ 632793 w 1232713"/>
                      <a:gd name="connsiteY2" fmla="*/ 0 h 1948378"/>
                      <a:gd name="connsiteX3" fmla="*/ 1027257 w 1232713"/>
                      <a:gd name="connsiteY3" fmla="*/ 0 h 1948378"/>
                      <a:gd name="connsiteX4" fmla="*/ 1232713 w 1232713"/>
                      <a:gd name="connsiteY4" fmla="*/ 205456 h 1948378"/>
                      <a:gd name="connsiteX5" fmla="*/ 1232713 w 1232713"/>
                      <a:gd name="connsiteY5" fmla="*/ 702570 h 1948378"/>
                      <a:gd name="connsiteX6" fmla="*/ 1232713 w 1232713"/>
                      <a:gd name="connsiteY6" fmla="*/ 1245808 h 1948378"/>
                      <a:gd name="connsiteX7" fmla="*/ 1232713 w 1232713"/>
                      <a:gd name="connsiteY7" fmla="*/ 1742922 h 1948378"/>
                      <a:gd name="connsiteX8" fmla="*/ 1027257 w 1232713"/>
                      <a:gd name="connsiteY8" fmla="*/ 1948378 h 1948378"/>
                      <a:gd name="connsiteX9" fmla="*/ 632793 w 1232713"/>
                      <a:gd name="connsiteY9" fmla="*/ 1948378 h 1948378"/>
                      <a:gd name="connsiteX10" fmla="*/ 205456 w 1232713"/>
                      <a:gd name="connsiteY10" fmla="*/ 1948378 h 1948378"/>
                      <a:gd name="connsiteX11" fmla="*/ 0 w 1232713"/>
                      <a:gd name="connsiteY11" fmla="*/ 1742922 h 1948378"/>
                      <a:gd name="connsiteX12" fmla="*/ 0 w 1232713"/>
                      <a:gd name="connsiteY12" fmla="*/ 1199684 h 1948378"/>
                      <a:gd name="connsiteX13" fmla="*/ 0 w 1232713"/>
                      <a:gd name="connsiteY13" fmla="*/ 733319 h 1948378"/>
                      <a:gd name="connsiteX14" fmla="*/ 0 w 1232713"/>
                      <a:gd name="connsiteY14" fmla="*/ 205456 h 19483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1232713" h="1948378" extrusionOk="0">
                        <a:moveTo>
                          <a:pt x="0" y="205456"/>
                        </a:moveTo>
                        <a:cubicBezTo>
                          <a:pt x="16141" y="113090"/>
                          <a:pt x="85250" y="-10656"/>
                          <a:pt x="205456" y="0"/>
                        </a:cubicBezTo>
                        <a:cubicBezTo>
                          <a:pt x="353320" y="20382"/>
                          <a:pt x="505295" y="2364"/>
                          <a:pt x="632793" y="0"/>
                        </a:cubicBezTo>
                        <a:cubicBezTo>
                          <a:pt x="760291" y="-2364"/>
                          <a:pt x="886912" y="11095"/>
                          <a:pt x="1027257" y="0"/>
                        </a:cubicBezTo>
                        <a:cubicBezTo>
                          <a:pt x="1135711" y="1655"/>
                          <a:pt x="1234355" y="104321"/>
                          <a:pt x="1232713" y="205456"/>
                        </a:cubicBezTo>
                        <a:cubicBezTo>
                          <a:pt x="1220029" y="419631"/>
                          <a:pt x="1210146" y="575592"/>
                          <a:pt x="1232713" y="702570"/>
                        </a:cubicBezTo>
                        <a:cubicBezTo>
                          <a:pt x="1255280" y="829548"/>
                          <a:pt x="1206524" y="1118117"/>
                          <a:pt x="1232713" y="1245808"/>
                        </a:cubicBezTo>
                        <a:cubicBezTo>
                          <a:pt x="1258902" y="1373499"/>
                          <a:pt x="1228487" y="1626268"/>
                          <a:pt x="1232713" y="1742922"/>
                        </a:cubicBezTo>
                        <a:cubicBezTo>
                          <a:pt x="1214354" y="1840928"/>
                          <a:pt x="1140526" y="1945089"/>
                          <a:pt x="1027257" y="1948378"/>
                        </a:cubicBezTo>
                        <a:cubicBezTo>
                          <a:pt x="929887" y="1945330"/>
                          <a:pt x="746542" y="1954166"/>
                          <a:pt x="632793" y="1948378"/>
                        </a:cubicBezTo>
                        <a:cubicBezTo>
                          <a:pt x="519044" y="1942590"/>
                          <a:pt x="309133" y="1955480"/>
                          <a:pt x="205456" y="1948378"/>
                        </a:cubicBezTo>
                        <a:cubicBezTo>
                          <a:pt x="72250" y="1949754"/>
                          <a:pt x="-6598" y="1857482"/>
                          <a:pt x="0" y="1742922"/>
                        </a:cubicBezTo>
                        <a:cubicBezTo>
                          <a:pt x="-2546" y="1605547"/>
                          <a:pt x="1207" y="1347816"/>
                          <a:pt x="0" y="1199684"/>
                        </a:cubicBezTo>
                        <a:cubicBezTo>
                          <a:pt x="-1207" y="1051552"/>
                          <a:pt x="-3760" y="843980"/>
                          <a:pt x="0" y="733319"/>
                        </a:cubicBezTo>
                        <a:cubicBezTo>
                          <a:pt x="3760" y="622659"/>
                          <a:pt x="-608" y="361869"/>
                          <a:pt x="0" y="205456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6" name="组合 125">
            <a:extLst>
              <a:ext uri="{FF2B5EF4-FFF2-40B4-BE49-F238E27FC236}">
                <a16:creationId xmlns:a16="http://schemas.microsoft.com/office/drawing/2014/main" id="{654665E6-F40A-7C48-8B00-15768D151814}"/>
              </a:ext>
            </a:extLst>
          </p:cNvPr>
          <p:cNvGrpSpPr/>
          <p:nvPr/>
        </p:nvGrpSpPr>
        <p:grpSpPr>
          <a:xfrm>
            <a:off x="9849368" y="4621185"/>
            <a:ext cx="1053697" cy="1212843"/>
            <a:chOff x="9120711" y="4689032"/>
            <a:chExt cx="1053697" cy="1212843"/>
          </a:xfrm>
        </p:grpSpPr>
        <p:sp>
          <p:nvSpPr>
            <p:cNvPr id="127" name="TextBox 54">
              <a:extLst>
                <a:ext uri="{FF2B5EF4-FFF2-40B4-BE49-F238E27FC236}">
                  <a16:creationId xmlns:a16="http://schemas.microsoft.com/office/drawing/2014/main" id="{F367E83C-5954-4844-94B6-37CE720522F3}"/>
                </a:ext>
              </a:extLst>
            </p:cNvPr>
            <p:cNvSpPr txBox="1"/>
            <p:nvPr/>
          </p:nvSpPr>
          <p:spPr>
            <a:xfrm>
              <a:off x="9120711" y="5532543"/>
              <a:ext cx="10536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Server</a:t>
              </a:r>
              <a:r>
                <a:rPr lang="en-US" altLang="zh-CN" baseline="-25000" dirty="0"/>
                <a:t>4</a:t>
              </a:r>
              <a:endParaRPr lang="en-US" baseline="-25000" dirty="0"/>
            </a:p>
          </p:txBody>
        </p:sp>
        <p:pic>
          <p:nvPicPr>
            <p:cNvPr id="128" name="图片 127">
              <a:extLst>
                <a:ext uri="{FF2B5EF4-FFF2-40B4-BE49-F238E27FC236}">
                  <a16:creationId xmlns:a16="http://schemas.microsoft.com/office/drawing/2014/main" id="{88F60043-268F-DA4C-8D72-F5D1208F977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420079" y="4689032"/>
              <a:ext cx="508000" cy="914400"/>
            </a:xfrm>
            <a:prstGeom prst="rect">
              <a:avLst/>
            </a:prstGeom>
          </p:spPr>
        </p:pic>
      </p:grpSp>
      <p:cxnSp>
        <p:nvCxnSpPr>
          <p:cNvPr id="129" name="Straight Arrow Connector 68">
            <a:extLst>
              <a:ext uri="{FF2B5EF4-FFF2-40B4-BE49-F238E27FC236}">
                <a16:creationId xmlns:a16="http://schemas.microsoft.com/office/drawing/2014/main" id="{BDD5EE06-A4E3-DF42-8981-F72C22F19212}"/>
              </a:ext>
            </a:extLst>
          </p:cNvPr>
          <p:cNvCxnSpPr>
            <a:cxnSpLocks/>
            <a:stCxn id="61" idx="3"/>
            <a:endCxn id="100" idx="1"/>
          </p:cNvCxnSpPr>
          <p:nvPr/>
        </p:nvCxnSpPr>
        <p:spPr>
          <a:xfrm flipV="1">
            <a:off x="4113130" y="2750845"/>
            <a:ext cx="1840176" cy="944260"/>
          </a:xfrm>
          <a:prstGeom prst="straightConnector1">
            <a:avLst/>
          </a:prstGeom>
          <a:ln>
            <a:solidFill>
              <a:srgbClr val="C00000"/>
            </a:solidFill>
            <a:prstDash val="sysDash"/>
            <a:headEnd type="triangle" w="med" len="med"/>
            <a:tailEnd type="triangle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0" name="Straight Arrow Connector 68">
            <a:extLst>
              <a:ext uri="{FF2B5EF4-FFF2-40B4-BE49-F238E27FC236}">
                <a16:creationId xmlns:a16="http://schemas.microsoft.com/office/drawing/2014/main" id="{C1DEB6C4-0416-E546-8928-29EB9E724DFC}"/>
              </a:ext>
            </a:extLst>
          </p:cNvPr>
          <p:cNvCxnSpPr>
            <a:cxnSpLocks/>
            <a:stCxn id="103" idx="3"/>
            <a:endCxn id="123" idx="1"/>
          </p:cNvCxnSpPr>
          <p:nvPr/>
        </p:nvCxnSpPr>
        <p:spPr>
          <a:xfrm flipV="1">
            <a:off x="8293429" y="3693287"/>
            <a:ext cx="1477360" cy="1818"/>
          </a:xfrm>
          <a:prstGeom prst="straightConnector1">
            <a:avLst/>
          </a:prstGeom>
          <a:ln>
            <a:solidFill>
              <a:srgbClr val="C00000"/>
            </a:solidFill>
            <a:prstDash val="sysDash"/>
            <a:headEnd type="triangle" w="med" len="med"/>
            <a:tailEnd type="triangle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12024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2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50"/>
                            </p:stCondLst>
                            <p:childTnLst>
                              <p:par>
                                <p:cTn id="4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2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2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25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250"/>
                            </p:stCondLst>
                            <p:childTnLst>
                              <p:par>
                                <p:cTn id="9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25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500"/>
                            </p:stCondLst>
                            <p:childTnLst>
                              <p:par>
                                <p:cTn id="10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25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750"/>
                            </p:stCondLst>
                            <p:childTnLst>
                              <p:par>
                                <p:cTn id="12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" dur="25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1000"/>
                            </p:stCondLst>
                            <p:childTnLst>
                              <p:par>
                                <p:cTn id="1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6" dur="25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1250"/>
                            </p:stCondLst>
                            <p:childTnLst>
                              <p:par>
                                <p:cTn id="1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0" dur="25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5" grpId="0"/>
      <p:bldP spid="44" grpId="0"/>
      <p:bldP spid="45" grpId="0"/>
      <p:bldP spid="46" grpId="0"/>
      <p:bldP spid="52" grpId="0" animBg="1"/>
      <p:bldP spid="53" grpId="0"/>
      <p:bldP spid="67" grpId="0" animBg="1"/>
      <p:bldP spid="68" grpId="0" animBg="1"/>
      <p:bldP spid="72" grpId="0"/>
      <p:bldP spid="80" grpId="0"/>
      <p:bldP spid="89" grpId="0"/>
      <p:bldP spid="90" grpId="0"/>
      <p:bldP spid="91" grpId="0"/>
      <p:bldP spid="96" grpId="0" animBg="1"/>
      <p:bldP spid="97" grpId="0"/>
      <p:bldP spid="105" grpId="0" animBg="1"/>
      <p:bldP spid="106" grpId="0" animBg="1"/>
      <p:bldP spid="118" grpId="0"/>
      <p:bldP spid="119" grpId="0"/>
      <p:bldP spid="12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903D5-D31F-4DFC-AFBD-E33A9347A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分布式训练系统</a:t>
            </a:r>
            <a:endParaRPr lang="en-US" alt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C07DE9-5B8D-4ECF-B5E8-9E1C0BC29C0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b="1" dirty="0"/>
              <a:t>定义：能够分布式地执行深度学习的训练的系统</a:t>
            </a:r>
            <a:endParaRPr lang="en-US" altLang="zh-CN" b="1" dirty="0"/>
          </a:p>
          <a:p>
            <a:endParaRPr lang="en-US" altLang="zh-CN" dirty="0"/>
          </a:p>
          <a:p>
            <a:pPr marL="404813" indent="-404813">
              <a:buFont typeface="Wingdings" pitchFamily="2" charset="2"/>
              <a:buChar char="l"/>
            </a:pPr>
            <a:r>
              <a:rPr lang="zh-CN" altLang="en-US" b="1" dirty="0"/>
              <a:t>分布式用户接口</a:t>
            </a:r>
            <a:endParaRPr lang="en-US" altLang="zh-CN" b="1" dirty="0"/>
          </a:p>
          <a:p>
            <a:pPr marL="694190" lvl="1" indent="-457200">
              <a:buFont typeface="Wingdings" pitchFamily="2" charset="2"/>
              <a:buChar char="p"/>
            </a:pPr>
            <a:r>
              <a:rPr lang="zh-CN" altLang="en-US" dirty="0"/>
              <a:t>用户通过接口，实现模型的分布化</a:t>
            </a:r>
            <a:endParaRPr lang="en-US" altLang="zh-CN" dirty="0"/>
          </a:p>
          <a:p>
            <a:pPr marL="404813" indent="-404813">
              <a:buFont typeface="Wingdings" pitchFamily="2" charset="2"/>
              <a:buChar char="l"/>
            </a:pPr>
            <a:r>
              <a:rPr lang="zh-CN" altLang="en-US" b="1" dirty="0"/>
              <a:t>执行单节点训练</a:t>
            </a:r>
            <a:endParaRPr lang="en-US" altLang="zh-CN" b="1" dirty="0"/>
          </a:p>
          <a:p>
            <a:pPr marL="685800" lvl="1" indent="-457200">
              <a:buFont typeface="Wingdings" pitchFamily="2" charset="2"/>
              <a:buChar char="p"/>
            </a:pPr>
            <a:r>
              <a:rPr lang="zh-CN" altLang="en-US" dirty="0"/>
              <a:t>产生本地执行的逻辑</a:t>
            </a:r>
            <a:endParaRPr lang="en-US" altLang="zh-CN" dirty="0"/>
          </a:p>
          <a:p>
            <a:pPr marL="404813" indent="-404813">
              <a:buFont typeface="Wingdings" pitchFamily="2" charset="2"/>
              <a:buChar char="l"/>
            </a:pPr>
            <a:r>
              <a:rPr lang="zh-CN" altLang="en-US" b="1" dirty="0"/>
              <a:t>通信协调</a:t>
            </a:r>
            <a:endParaRPr lang="en-US" altLang="zh-CN" b="1" dirty="0"/>
          </a:p>
          <a:p>
            <a:pPr marL="685800" lvl="1" indent="-457200">
              <a:buFont typeface="Wingdings" pitchFamily="2" charset="2"/>
              <a:buChar char="p"/>
            </a:pPr>
            <a:r>
              <a:rPr lang="zh-CN" altLang="en-US" dirty="0"/>
              <a:t>实现多节点之间的通信协调</a:t>
            </a:r>
            <a:endParaRPr lang="en-US" altLang="zh-CN" dirty="0"/>
          </a:p>
          <a:p>
            <a:endParaRPr lang="en-US" dirty="0"/>
          </a:p>
          <a:p>
            <a:pPr marL="0" indent="0">
              <a:buNone/>
            </a:pPr>
            <a:r>
              <a:rPr lang="zh-CN" altLang="en-US" b="1" dirty="0"/>
              <a:t>意义：提供易于使用，高效率的分布式训练</a:t>
            </a:r>
            <a:endParaRPr lang="en-US" b="1" dirty="0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3445EC1E-DC80-EC4C-B912-F5249281CDD6}"/>
              </a:ext>
            </a:extLst>
          </p:cNvPr>
          <p:cNvGrpSpPr/>
          <p:nvPr/>
        </p:nvGrpSpPr>
        <p:grpSpPr>
          <a:xfrm>
            <a:off x="5953157" y="3799778"/>
            <a:ext cx="5764173" cy="1668519"/>
            <a:chOff x="4802237" y="2552569"/>
            <a:chExt cx="2191283" cy="660407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9C7BE5E7-0713-7A42-A21B-3A052FE583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802237" y="2552569"/>
              <a:ext cx="551590" cy="660407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D887D508-85E4-6242-89BE-78C8EB7A65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-2505"/>
            <a:stretch/>
          </p:blipFill>
          <p:spPr>
            <a:xfrm>
              <a:off x="5461877" y="2597768"/>
              <a:ext cx="464895" cy="570494"/>
            </a:xfrm>
            <a:prstGeom prst="rect">
              <a:avLst/>
            </a:prstGeom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649AE4B8-72E1-F44F-939A-B538B4E27E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053101" y="2607058"/>
              <a:ext cx="940419" cy="4984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068005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theme/theme1.xml><?xml version="1.0" encoding="utf-8"?>
<a:theme xmlns:a="http://schemas.openxmlformats.org/drawingml/2006/main" name="封面页_图片版 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F4E5724B-7154-473D-A508-2B054E8EE854}"/>
    </a:ext>
  </a:extLst>
</a:theme>
</file>

<file path=ppt/theme/theme2.xml><?xml version="1.0" encoding="utf-8"?>
<a:theme xmlns:a="http://schemas.openxmlformats.org/drawingml/2006/main" name="1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3.xml><?xml version="1.0" encoding="utf-8"?>
<a:theme xmlns:a="http://schemas.openxmlformats.org/drawingml/2006/main" name="5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4.xml><?xml version="1.0" encoding="utf-8"?>
<a:theme xmlns:a="http://schemas.openxmlformats.org/drawingml/2006/main" name="4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5.xml><?xml version="1.0" encoding="utf-8"?>
<a:theme xmlns:a="http://schemas.openxmlformats.org/drawingml/2006/main" name="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1_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结束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CE9DE895-046C-40AC-AD8E-ED7DD660489B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26319</TotalTime>
  <Words>2519</Words>
  <Application>Microsoft Macintosh PowerPoint</Application>
  <PresentationFormat>自定义</PresentationFormat>
  <Paragraphs>315</Paragraphs>
  <Slides>44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7</vt:i4>
      </vt:variant>
      <vt:variant>
        <vt:lpstr>幻灯片标题</vt:lpstr>
      </vt:variant>
      <vt:variant>
        <vt:i4>44</vt:i4>
      </vt:variant>
    </vt:vector>
  </HeadingPairs>
  <TitlesOfParts>
    <vt:vector size="61" baseType="lpstr">
      <vt:lpstr>微软雅黑</vt:lpstr>
      <vt:lpstr>微软雅黑</vt:lpstr>
      <vt:lpstr>ACGN-MiaoGB-Flash</vt:lpstr>
      <vt:lpstr>Segoe UI</vt:lpstr>
      <vt:lpstr>Arial</vt:lpstr>
      <vt:lpstr>Calibri</vt:lpstr>
      <vt:lpstr>Cambria Math</vt:lpstr>
      <vt:lpstr>Futura Medium</vt:lpstr>
      <vt:lpstr>Gill Sans MT</vt:lpstr>
      <vt:lpstr>Wingdings</vt:lpstr>
      <vt:lpstr>封面页_图片版 </vt:lpstr>
      <vt:lpstr>1_内容Copytext </vt:lpstr>
      <vt:lpstr>5_内容Copytext </vt:lpstr>
      <vt:lpstr>4_内容Copytext </vt:lpstr>
      <vt:lpstr>code01</vt:lpstr>
      <vt:lpstr>1_code01</vt:lpstr>
      <vt:lpstr>结束页</vt:lpstr>
      <vt:lpstr>PowerPoint 演示文稿</vt:lpstr>
      <vt:lpstr>大模型 + AI系统全栈架构</vt:lpstr>
      <vt:lpstr>大模型业务全流程</vt:lpstr>
      <vt:lpstr>关于本内容</vt:lpstr>
      <vt:lpstr>PowerPoint 演示文稿</vt:lpstr>
      <vt:lpstr>PowerPoint 演示文稿</vt:lpstr>
      <vt:lpstr>分布式训练系统</vt:lpstr>
      <vt:lpstr>分布式训练系统</vt:lpstr>
      <vt:lpstr>分布式训练系统</vt:lpstr>
      <vt:lpstr>分布式训练系统</vt:lpstr>
      <vt:lpstr>通信实现方式</vt:lpstr>
      <vt:lpstr>PowerPoint 演示文稿</vt:lpstr>
      <vt:lpstr>PowerPoint 演示文稿</vt:lpstr>
      <vt:lpstr>PowerPoint 演示文稿</vt:lpstr>
      <vt:lpstr>PowerPoint 演示文稿</vt:lpstr>
      <vt:lpstr>通信实现方式（I）：点对点通信</vt:lpstr>
      <vt:lpstr>通信实现方式（I）：点对点通信</vt:lpstr>
      <vt:lpstr>通信实现方式（I）：点对点通信</vt:lpstr>
      <vt:lpstr>PowerPoint 演示文稿</vt:lpstr>
      <vt:lpstr>PowerPoint 演示文稿</vt:lpstr>
      <vt:lpstr>PowerPoint 演示文稿</vt:lpstr>
      <vt:lpstr>PowerPoint 演示文稿</vt:lpstr>
      <vt:lpstr>分布式训练系统（II）</vt:lpstr>
      <vt:lpstr>PowerPoint 演示文稿</vt:lpstr>
      <vt:lpstr>通信实现方式（II）：集合通信</vt:lpstr>
      <vt:lpstr>通信实现方式（II）：集合通信</vt:lpstr>
      <vt:lpstr>集合式通信方式</vt:lpstr>
      <vt:lpstr>集合式通信方式 (I)：一对多 Broadcast</vt:lpstr>
      <vt:lpstr>集合式通信方式 (I)：一对多 Scatter</vt:lpstr>
      <vt:lpstr>集合式通信方式 (II)：多对一 Reduce</vt:lpstr>
      <vt:lpstr>集合式通信方式 (II)：多对一 Gather</vt:lpstr>
      <vt:lpstr>集合式通信方式 (III)：多对多 All Reduce</vt:lpstr>
      <vt:lpstr>PowerPoint 演示文稿</vt:lpstr>
      <vt:lpstr>PowerPoint 演示文稿</vt:lpstr>
      <vt:lpstr>PowerPoint 演示文稿</vt:lpstr>
      <vt:lpstr>集合式通信方式 (III)：多对多 All-Gather</vt:lpstr>
      <vt:lpstr>集合式通信方式 (III)：多对多 Reduce Scatter</vt:lpstr>
      <vt:lpstr>集合式通信方式 (III)：多对多 All to All</vt:lpstr>
      <vt:lpstr>集合式通信方式 (III)：操作分解</vt:lpstr>
      <vt:lpstr>Summary</vt:lpstr>
      <vt:lpstr>PowerPoint 演示文稿</vt:lpstr>
      <vt:lpstr>小结</vt:lpstr>
      <vt:lpstr>Reference 引用&amp;参考</vt:lpstr>
      <vt:lpstr>PowerPoint 演示文稿</vt:lpstr>
    </vt:vector>
  </TitlesOfParts>
  <Company>Huawei Technologies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sunbeilei</dc:creator>
  <cp:lastModifiedBy>zomi</cp:lastModifiedBy>
  <cp:revision>8492</cp:revision>
  <cp:lastPrinted>2023-09-08T09:14:01Z</cp:lastPrinted>
  <dcterms:created xsi:type="dcterms:W3CDTF">2020-08-28T08:44:19Z</dcterms:created>
  <dcterms:modified xsi:type="dcterms:W3CDTF">2023-10-16T05:46:35Z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(3)OuEhQ/z37fX125OKW3g17C5bV+y7G/gKJsML0A5/OgKvtn7/T6c/4T6hn9nIqtn/Da2DV0e1
YkZiURPiLC42MShcL/fZA4mE6VGaOA2FvlYfHIYSZJ2x/7mdLeRmmf1w4X0A5d4CCuYz4S2H
9F45z8fGjkVdbq/n1HUN8RuI504mZdRYgPGJ6zxlPm72+/xu+geTV5g6L4LIrOfp3Uz3lD3L
ea+4faiLw6pVexN8LT</vt:lpwstr>
  </property>
  <property fmtid="{D5CDD505-2E9C-101B-9397-08002B2CF9AE}" pid="3" name="_2015_ms_pID_7253431">
    <vt:lpwstr>ecQIe4CoyIly6OHTxuVhmieGPnYbA3uXbJm6HMUaTsPG0exzxoZIPn
gyqoQOOR7cQacoowLqktKvvgDWrIVtDqwjU4OI88dpKCXaoMY848xAR2s3foFSDFY9jS7oet
R0Py72DRnsqr3DDSQaooMLXWBuiLhuIYzMBDAV+PWApFaPwoPpXlY37MgIx3bHfWgjTOwZ3v
JN/RPQQfhjHqAE9PqhRy6dkuTle3NIqVbx2m</vt:lpwstr>
  </property>
  <property fmtid="{D5CDD505-2E9C-101B-9397-08002B2CF9AE}" pid="4" name="_2015_ms_pID_7253432">
    <vt:lpwstr>3A==</vt:lpwstr>
  </property>
  <property fmtid="{D5CDD505-2E9C-101B-9397-08002B2CF9AE}" pid="5" name="_readonly">
    <vt:lpwstr/>
  </property>
  <property fmtid="{D5CDD505-2E9C-101B-9397-08002B2CF9AE}" pid="6" name="_change">
    <vt:lpwstr/>
  </property>
  <property fmtid="{D5CDD505-2E9C-101B-9397-08002B2CF9AE}" pid="7" name="_full-control">
    <vt:lpwstr/>
  </property>
  <property fmtid="{D5CDD505-2E9C-101B-9397-08002B2CF9AE}" pid="8" name="sflag">
    <vt:lpwstr>1664329715</vt:lpwstr>
  </property>
</Properties>
</file>